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8"/>
  </p:notesMasterIdLst>
  <p:sldIdLst>
    <p:sldId id="257" r:id="rId2"/>
    <p:sldId id="363" r:id="rId3"/>
    <p:sldId id="258" r:id="rId4"/>
    <p:sldId id="398" r:id="rId5"/>
    <p:sldId id="259" r:id="rId6"/>
    <p:sldId id="260" r:id="rId7"/>
    <p:sldId id="396" r:id="rId8"/>
    <p:sldId id="263" r:id="rId9"/>
    <p:sldId id="397" r:id="rId10"/>
    <p:sldId id="271" r:id="rId11"/>
    <p:sldId id="273" r:id="rId12"/>
    <p:sldId id="370" r:id="rId13"/>
    <p:sldId id="276" r:id="rId14"/>
    <p:sldId id="277" r:id="rId15"/>
    <p:sldId id="278" r:id="rId16"/>
    <p:sldId id="279" r:id="rId17"/>
    <p:sldId id="280" r:id="rId18"/>
    <p:sldId id="281" r:id="rId19"/>
    <p:sldId id="282" r:id="rId20"/>
    <p:sldId id="283" r:id="rId21"/>
    <p:sldId id="284" r:id="rId22"/>
    <p:sldId id="285" r:id="rId23"/>
    <p:sldId id="364" r:id="rId24"/>
    <p:sldId id="365" r:id="rId25"/>
    <p:sldId id="366" r:id="rId26"/>
    <p:sldId id="367" r:id="rId27"/>
    <p:sldId id="368" r:id="rId28"/>
    <p:sldId id="369" r:id="rId29"/>
    <p:sldId id="286" r:id="rId30"/>
    <p:sldId id="287" r:id="rId31"/>
    <p:sldId id="288" r:id="rId32"/>
    <p:sldId id="289" r:id="rId33"/>
    <p:sldId id="290" r:id="rId34"/>
    <p:sldId id="291" r:id="rId35"/>
    <p:sldId id="371" r:id="rId36"/>
    <p:sldId id="292" r:id="rId37"/>
    <p:sldId id="293" r:id="rId38"/>
    <p:sldId id="294" r:id="rId39"/>
    <p:sldId id="295" r:id="rId40"/>
    <p:sldId id="296" r:id="rId41"/>
    <p:sldId id="298" r:id="rId42"/>
    <p:sldId id="299" r:id="rId43"/>
    <p:sldId id="300" r:id="rId44"/>
    <p:sldId id="372" r:id="rId45"/>
    <p:sldId id="301" r:id="rId46"/>
    <p:sldId id="302" r:id="rId47"/>
    <p:sldId id="379" r:id="rId48"/>
    <p:sldId id="303" r:id="rId49"/>
    <p:sldId id="311" r:id="rId50"/>
    <p:sldId id="312" r:id="rId51"/>
    <p:sldId id="313" r:id="rId52"/>
    <p:sldId id="314" r:id="rId53"/>
    <p:sldId id="315" r:id="rId54"/>
    <p:sldId id="316" r:id="rId55"/>
    <p:sldId id="317" r:id="rId56"/>
    <p:sldId id="318" r:id="rId57"/>
    <p:sldId id="319" r:id="rId58"/>
    <p:sldId id="320" r:id="rId59"/>
    <p:sldId id="380" r:id="rId60"/>
    <p:sldId id="378" r:id="rId61"/>
    <p:sldId id="375" r:id="rId62"/>
    <p:sldId id="376" r:id="rId63"/>
    <p:sldId id="321" r:id="rId64"/>
    <p:sldId id="322" r:id="rId65"/>
    <p:sldId id="323" r:id="rId66"/>
    <p:sldId id="324" r:id="rId67"/>
    <p:sldId id="325" r:id="rId68"/>
    <p:sldId id="352" r:id="rId69"/>
    <p:sldId id="354" r:id="rId70"/>
    <p:sldId id="373" r:id="rId71"/>
    <p:sldId id="337" r:id="rId72"/>
    <p:sldId id="338" r:id="rId73"/>
    <p:sldId id="339" r:id="rId74"/>
    <p:sldId id="340" r:id="rId75"/>
    <p:sldId id="341" r:id="rId76"/>
    <p:sldId id="342" r:id="rId77"/>
    <p:sldId id="343" r:id="rId78"/>
    <p:sldId id="344" r:id="rId79"/>
    <p:sldId id="345" r:id="rId80"/>
    <p:sldId id="346" r:id="rId81"/>
    <p:sldId id="381" r:id="rId82"/>
    <p:sldId id="382" r:id="rId83"/>
    <p:sldId id="383" r:id="rId84"/>
    <p:sldId id="384" r:id="rId85"/>
    <p:sldId id="385" r:id="rId86"/>
    <p:sldId id="386" r:id="rId87"/>
    <p:sldId id="387" r:id="rId88"/>
    <p:sldId id="388" r:id="rId89"/>
    <p:sldId id="389" r:id="rId90"/>
    <p:sldId id="390" r:id="rId91"/>
    <p:sldId id="399" r:id="rId92"/>
    <p:sldId id="391" r:id="rId93"/>
    <p:sldId id="392" r:id="rId94"/>
    <p:sldId id="393" r:id="rId95"/>
    <p:sldId id="394" r:id="rId96"/>
    <p:sldId id="349"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B6F699-F6EA-45EF-A251-8831DE3CDC5D}" type="datetimeFigureOut">
              <a:rPr lang="en-US" smtClean="0"/>
              <a:t>9/2/2014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9F5FDD-0637-47F5-9986-3E70B6C2FE40}" type="slidenum">
              <a:rPr lang="en-US" smtClean="0"/>
              <a:t>‹#›</a:t>
            </a:fld>
            <a:endParaRPr lang="en-US"/>
          </a:p>
        </p:txBody>
      </p:sp>
    </p:spTree>
    <p:extLst>
      <p:ext uri="{BB962C8B-B14F-4D97-AF65-F5344CB8AC3E}">
        <p14:creationId xmlns:p14="http://schemas.microsoft.com/office/powerpoint/2010/main" val="75028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findarticles.com/p/search?tb=art&amp;qa=Danielle+S+McNamara"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EF356AC-4D0B-4FD8-A2E5-9DEEB4FDBDB5}" type="slidenum">
              <a:rPr lang="en-US" altLang="zh-CN" smtClean="0"/>
              <a:pPr/>
              <a:t>3</a:t>
            </a:fld>
            <a:endParaRPr lang="en-US" altLang="zh-CN"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r>
              <a:rPr lang="en-US" altLang="zh-CN" smtClean="0">
                <a:latin typeface="Arial" pitchFamily="34" charset="0"/>
              </a:rPr>
              <a:t>How many of you know 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C3755C0-3749-45BC-A6E9-4FAAE0DB6948}" type="slidenum">
              <a:rPr lang="en-US" altLang="zh-CN" smtClean="0"/>
              <a:pPr/>
              <a:t>27</a:t>
            </a:fld>
            <a:endParaRPr lang="en-US" altLang="zh-CN"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183" y="4343913"/>
            <a:ext cx="5029635" cy="4114361"/>
          </a:xfrm>
          <a:noFill/>
        </p:spPr>
        <p:txBody>
          <a:bodyPr/>
          <a:lstStyle/>
          <a:p>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59A2957-BF67-4CB9-9CB6-6FAE464165CC}" type="slidenum">
              <a:rPr lang="en-US" altLang="zh-CN" smtClean="0"/>
              <a:pPr/>
              <a:t>28</a:t>
            </a:fld>
            <a:endParaRPr lang="en-US" altLang="zh-CN"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66788">
              <a:defRPr>
                <a:solidFill>
                  <a:schemeClr val="tx1"/>
                </a:solidFill>
                <a:latin typeface="Arial" pitchFamily="34" charset="0"/>
                <a:ea typeface="宋体" pitchFamily="2" charset="-122"/>
              </a:defRPr>
            </a:lvl1pPr>
            <a:lvl2pPr marL="742950" indent="-285750" defTabSz="966788">
              <a:defRPr>
                <a:solidFill>
                  <a:schemeClr val="tx1"/>
                </a:solidFill>
                <a:latin typeface="Arial" pitchFamily="34" charset="0"/>
                <a:ea typeface="宋体" pitchFamily="2" charset="-122"/>
              </a:defRPr>
            </a:lvl2pPr>
            <a:lvl3pPr marL="1143000" indent="-228600" defTabSz="966788">
              <a:defRPr>
                <a:solidFill>
                  <a:schemeClr val="tx1"/>
                </a:solidFill>
                <a:latin typeface="Arial" pitchFamily="34" charset="0"/>
                <a:ea typeface="宋体" pitchFamily="2" charset="-122"/>
              </a:defRPr>
            </a:lvl3pPr>
            <a:lvl4pPr marL="1600200" indent="-228600" defTabSz="966788">
              <a:defRPr>
                <a:solidFill>
                  <a:schemeClr val="tx1"/>
                </a:solidFill>
                <a:latin typeface="Arial" pitchFamily="34" charset="0"/>
                <a:ea typeface="宋体" pitchFamily="2" charset="-122"/>
              </a:defRPr>
            </a:lvl4pPr>
            <a:lvl5pPr marL="2057400" indent="-228600" defTabSz="966788">
              <a:defRPr>
                <a:solidFill>
                  <a:schemeClr val="tx1"/>
                </a:solidFill>
                <a:latin typeface="Arial" pitchFamily="34" charset="0"/>
                <a:ea typeface="宋体" pitchFamily="2" charset="-122"/>
              </a:defRPr>
            </a:lvl5pPr>
            <a:lvl6pPr marL="2514600" indent="-228600" defTabSz="9667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667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667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66788" eaLnBrk="0" fontAlgn="base" hangingPunct="0">
              <a:spcBef>
                <a:spcPct val="0"/>
              </a:spcBef>
              <a:spcAft>
                <a:spcPct val="0"/>
              </a:spcAft>
              <a:defRPr>
                <a:solidFill>
                  <a:schemeClr val="tx1"/>
                </a:solidFill>
                <a:latin typeface="Arial" pitchFamily="34" charset="0"/>
                <a:ea typeface="宋体" pitchFamily="2" charset="-122"/>
              </a:defRPr>
            </a:lvl9pPr>
          </a:lstStyle>
          <a:p>
            <a:fld id="{774D9392-37C3-46A0-84E0-FC177596EF67}" type="slidenum">
              <a:rPr lang="en-US" smtClean="0">
                <a:cs typeface="Arial" pitchFamily="34" charset="0"/>
              </a:rPr>
              <a:pPr/>
              <a:t>29</a:t>
            </a:fld>
            <a:endParaRPr lang="en-US" smtClean="0">
              <a:cs typeface="Arial" pitchFamily="34" charset="0"/>
            </a:endParaRPr>
          </a:p>
        </p:txBody>
      </p:sp>
      <p:sp>
        <p:nvSpPr>
          <p:cNvPr id="110595" name="Slide Image Placeholder 1"/>
          <p:cNvSpPr>
            <a:spLocks noGrp="1" noRot="1" noChangeAspect="1" noTextEdit="1"/>
          </p:cNvSpPr>
          <p:nvPr>
            <p:ph type="sldImg"/>
          </p:nvPr>
        </p:nvSpPr>
        <p:spPr>
          <a:xfrm>
            <a:off x="1143000" y="685800"/>
            <a:ext cx="4573588" cy="3429000"/>
          </a:xfrm>
          <a:ln/>
        </p:spPr>
      </p:sp>
      <p:sp>
        <p:nvSpPr>
          <p:cNvPr id="110596" name="Notes Placeholder 2"/>
          <p:cNvSpPr>
            <a:spLocks noGrp="1"/>
          </p:cNvSpPr>
          <p:nvPr>
            <p:ph type="body" idx="1"/>
          </p:nvPr>
        </p:nvSpPr>
        <p:spPr>
          <a:xfrm>
            <a:off x="915816" y="4343913"/>
            <a:ext cx="5026369" cy="41143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6" rIns="96651" bIns="48326"/>
          <a:lstStyle/>
          <a:p>
            <a:pPr eaLnBrk="1" hangingPunct="1">
              <a:spcBef>
                <a:spcPct val="0"/>
              </a:spcBef>
            </a:pPr>
            <a:r>
              <a:rPr lang="en-US" altLang="zh-CN" smtClean="0">
                <a:latin typeface="Arial" pitchFamily="34" charset="0"/>
              </a:rPr>
              <a:t>The whole motivation comes from big data. When we talk about big data, we usually mean its big size. E.g. google processes 20 petabyte every day. Previous work cared about how to process this kind of large data efficiently. However, more importantly, 80% of these data is unstructured data. So we need some techniques to extract structured facts from it.  Also even more importantly, all of these data come from hetereogenous source. Such as multimedia, differnet genres, languages, and embedded in rich context. Bill gates in 1981 said 640K is probably enough for everyone. This claim is probably still true.</a:t>
            </a:r>
          </a:p>
        </p:txBody>
      </p:sp>
      <p:sp>
        <p:nvSpPr>
          <p:cNvPr id="110597" name="Slide Number Placeholder 3"/>
          <p:cNvSpPr txBox="1">
            <a:spLocks noGrp="1"/>
          </p:cNvSpPr>
          <p:nvPr/>
        </p:nvSpPr>
        <p:spPr bwMode="auto">
          <a:xfrm>
            <a:off x="3885275" y="8687823"/>
            <a:ext cx="2972725" cy="45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6" rIns="96651" bIns="48326" anchor="b"/>
          <a:lstStyle>
            <a:lvl1pPr defTabSz="966788">
              <a:defRPr>
                <a:solidFill>
                  <a:schemeClr val="tx1"/>
                </a:solidFill>
                <a:latin typeface="Arial" pitchFamily="34" charset="0"/>
                <a:ea typeface="宋体" pitchFamily="2" charset="-122"/>
              </a:defRPr>
            </a:lvl1pPr>
            <a:lvl2pPr marL="742950" indent="-285750" defTabSz="966788">
              <a:defRPr>
                <a:solidFill>
                  <a:schemeClr val="tx1"/>
                </a:solidFill>
                <a:latin typeface="Arial" pitchFamily="34" charset="0"/>
                <a:ea typeface="宋体" pitchFamily="2" charset="-122"/>
              </a:defRPr>
            </a:lvl2pPr>
            <a:lvl3pPr marL="1143000" indent="-228600" defTabSz="966788">
              <a:defRPr>
                <a:solidFill>
                  <a:schemeClr val="tx1"/>
                </a:solidFill>
                <a:latin typeface="Arial" pitchFamily="34" charset="0"/>
                <a:ea typeface="宋体" pitchFamily="2" charset="-122"/>
              </a:defRPr>
            </a:lvl3pPr>
            <a:lvl4pPr marL="1600200" indent="-228600" defTabSz="966788">
              <a:defRPr>
                <a:solidFill>
                  <a:schemeClr val="tx1"/>
                </a:solidFill>
                <a:latin typeface="Arial" pitchFamily="34" charset="0"/>
                <a:ea typeface="宋体" pitchFamily="2" charset="-122"/>
              </a:defRPr>
            </a:lvl4pPr>
            <a:lvl5pPr marL="2057400" indent="-228600" defTabSz="966788">
              <a:defRPr>
                <a:solidFill>
                  <a:schemeClr val="tx1"/>
                </a:solidFill>
                <a:latin typeface="Arial" pitchFamily="34" charset="0"/>
                <a:ea typeface="宋体" pitchFamily="2" charset="-122"/>
              </a:defRPr>
            </a:lvl5pPr>
            <a:lvl6pPr marL="2514600" indent="-228600" defTabSz="9667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667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667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66788" eaLnBrk="0" fontAlgn="base" hangingPunct="0">
              <a:spcBef>
                <a:spcPct val="0"/>
              </a:spcBef>
              <a:spcAft>
                <a:spcPct val="0"/>
              </a:spcAft>
              <a:defRPr>
                <a:solidFill>
                  <a:schemeClr val="tx1"/>
                </a:solidFill>
                <a:latin typeface="Arial" pitchFamily="34" charset="0"/>
                <a:ea typeface="宋体" pitchFamily="2" charset="-122"/>
              </a:defRPr>
            </a:lvl9pPr>
          </a:lstStyle>
          <a:p>
            <a:pPr algn="r"/>
            <a:fld id="{1EC66867-529C-407D-9A46-84218FCFCCDF}" type="slidenum">
              <a:rPr lang="zh-CN" altLang="en-US" sz="1200" baseline="-25000">
                <a:solidFill>
                  <a:srgbClr val="000000"/>
                </a:solidFill>
                <a:ea typeface="MS PGothic" pitchFamily="34" charset="-128"/>
                <a:cs typeface="Arial" pitchFamily="34" charset="0"/>
              </a:rPr>
              <a:pPr algn="r"/>
              <a:t>29</a:t>
            </a:fld>
            <a:endParaRPr lang="en-US" altLang="zh-CN" sz="1200" baseline="-25000">
              <a:solidFill>
                <a:srgbClr val="000000"/>
              </a:solidFill>
              <a:ea typeface="MS PGothic" pitchFamily="34" charset="-128"/>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66788">
              <a:defRPr>
                <a:solidFill>
                  <a:schemeClr val="tx1"/>
                </a:solidFill>
                <a:latin typeface="Arial" pitchFamily="34" charset="0"/>
                <a:ea typeface="宋体" pitchFamily="2" charset="-122"/>
              </a:defRPr>
            </a:lvl1pPr>
            <a:lvl2pPr marL="742950" indent="-285750" defTabSz="966788">
              <a:defRPr>
                <a:solidFill>
                  <a:schemeClr val="tx1"/>
                </a:solidFill>
                <a:latin typeface="Arial" pitchFamily="34" charset="0"/>
                <a:ea typeface="宋体" pitchFamily="2" charset="-122"/>
              </a:defRPr>
            </a:lvl2pPr>
            <a:lvl3pPr marL="1143000" indent="-228600" defTabSz="966788">
              <a:defRPr>
                <a:solidFill>
                  <a:schemeClr val="tx1"/>
                </a:solidFill>
                <a:latin typeface="Arial" pitchFamily="34" charset="0"/>
                <a:ea typeface="宋体" pitchFamily="2" charset="-122"/>
              </a:defRPr>
            </a:lvl3pPr>
            <a:lvl4pPr marL="1600200" indent="-228600" defTabSz="966788">
              <a:defRPr>
                <a:solidFill>
                  <a:schemeClr val="tx1"/>
                </a:solidFill>
                <a:latin typeface="Arial" pitchFamily="34" charset="0"/>
                <a:ea typeface="宋体" pitchFamily="2" charset="-122"/>
              </a:defRPr>
            </a:lvl4pPr>
            <a:lvl5pPr marL="2057400" indent="-228600" defTabSz="966788">
              <a:defRPr>
                <a:solidFill>
                  <a:schemeClr val="tx1"/>
                </a:solidFill>
                <a:latin typeface="Arial" pitchFamily="34" charset="0"/>
                <a:ea typeface="宋体" pitchFamily="2" charset="-122"/>
              </a:defRPr>
            </a:lvl5pPr>
            <a:lvl6pPr marL="2514600" indent="-228600" defTabSz="9667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667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667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66788" eaLnBrk="0" fontAlgn="base" hangingPunct="0">
              <a:spcBef>
                <a:spcPct val="0"/>
              </a:spcBef>
              <a:spcAft>
                <a:spcPct val="0"/>
              </a:spcAft>
              <a:defRPr>
                <a:solidFill>
                  <a:schemeClr val="tx1"/>
                </a:solidFill>
                <a:latin typeface="Arial" pitchFamily="34" charset="0"/>
                <a:ea typeface="宋体" pitchFamily="2" charset="-122"/>
              </a:defRPr>
            </a:lvl9pPr>
          </a:lstStyle>
          <a:p>
            <a:fld id="{3E1712C2-CBA5-4945-A289-ECC73EDECEDF}" type="slidenum">
              <a:rPr lang="en-US" smtClean="0">
                <a:cs typeface="Arial" pitchFamily="34" charset="0"/>
              </a:rPr>
              <a:pPr/>
              <a:t>30</a:t>
            </a:fld>
            <a:endParaRPr lang="en-US" smtClean="0">
              <a:cs typeface="Arial" pitchFamily="34" charset="0"/>
            </a:endParaRPr>
          </a:p>
        </p:txBody>
      </p:sp>
      <p:sp>
        <p:nvSpPr>
          <p:cNvPr id="111619" name="Rectangle 2"/>
          <p:cNvSpPr>
            <a:spLocks noGrp="1" noRot="1" noChangeAspect="1" noChangeArrowheads="1" noTextEdit="1"/>
          </p:cNvSpPr>
          <p:nvPr>
            <p:ph type="sldImg"/>
          </p:nvPr>
        </p:nvSpPr>
        <p:spPr>
          <a:xfrm>
            <a:off x="1143000" y="685800"/>
            <a:ext cx="4575175" cy="3430588"/>
          </a:xfrm>
          <a:ln/>
        </p:spPr>
      </p:sp>
      <p:sp>
        <p:nvSpPr>
          <p:cNvPr id="111620" name="Rectangle 3"/>
          <p:cNvSpPr>
            <a:spLocks noGrp="1" noChangeArrowheads="1"/>
          </p:cNvSpPr>
          <p:nvPr>
            <p:ph type="body" idx="1"/>
          </p:nvPr>
        </p:nvSpPr>
        <p:spPr>
          <a:noFill/>
        </p:spPr>
        <p:txBody>
          <a:bodyPr lIns="96653" tIns="48326" rIns="96653" bIns="48326"/>
          <a:lstStyle/>
          <a:p>
            <a:pPr eaLnBrk="1" hangingPunct="1"/>
            <a:r>
              <a:rPr lang="en-US" altLang="zh-CN" smtClean="0">
                <a:latin typeface="Arial" pitchFamily="34" charset="0"/>
              </a:rPr>
              <a:t>We can also explore social media by checking whether the users posted the morph and the target candidate have close social correlation. The social distance can be computed from explicit social networks, but it can be also inferred by checking the content similarity of the message the users posted. By checking the temporal and social corelations, we can reduce the number of candidates into 1%, but keep the correct targets in the pool.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66788">
              <a:defRPr>
                <a:solidFill>
                  <a:schemeClr val="tx1"/>
                </a:solidFill>
                <a:latin typeface="Arial" pitchFamily="34" charset="0"/>
                <a:ea typeface="宋体" pitchFamily="2" charset="-122"/>
              </a:defRPr>
            </a:lvl1pPr>
            <a:lvl2pPr marL="742950" indent="-285750" defTabSz="966788">
              <a:defRPr>
                <a:solidFill>
                  <a:schemeClr val="tx1"/>
                </a:solidFill>
                <a:latin typeface="Arial" pitchFamily="34" charset="0"/>
                <a:ea typeface="宋体" pitchFamily="2" charset="-122"/>
              </a:defRPr>
            </a:lvl2pPr>
            <a:lvl3pPr marL="1143000" indent="-228600" defTabSz="966788">
              <a:defRPr>
                <a:solidFill>
                  <a:schemeClr val="tx1"/>
                </a:solidFill>
                <a:latin typeface="Arial" pitchFamily="34" charset="0"/>
                <a:ea typeface="宋体" pitchFamily="2" charset="-122"/>
              </a:defRPr>
            </a:lvl3pPr>
            <a:lvl4pPr marL="1600200" indent="-228600" defTabSz="966788">
              <a:defRPr>
                <a:solidFill>
                  <a:schemeClr val="tx1"/>
                </a:solidFill>
                <a:latin typeface="Arial" pitchFamily="34" charset="0"/>
                <a:ea typeface="宋体" pitchFamily="2" charset="-122"/>
              </a:defRPr>
            </a:lvl4pPr>
            <a:lvl5pPr marL="2057400" indent="-228600" defTabSz="966788">
              <a:defRPr>
                <a:solidFill>
                  <a:schemeClr val="tx1"/>
                </a:solidFill>
                <a:latin typeface="Arial" pitchFamily="34" charset="0"/>
                <a:ea typeface="宋体" pitchFamily="2" charset="-122"/>
              </a:defRPr>
            </a:lvl5pPr>
            <a:lvl6pPr marL="2514600" indent="-228600" defTabSz="9667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667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667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66788" eaLnBrk="0" fontAlgn="base" hangingPunct="0">
              <a:spcBef>
                <a:spcPct val="0"/>
              </a:spcBef>
              <a:spcAft>
                <a:spcPct val="0"/>
              </a:spcAft>
              <a:defRPr>
                <a:solidFill>
                  <a:schemeClr val="tx1"/>
                </a:solidFill>
                <a:latin typeface="Arial" pitchFamily="34" charset="0"/>
                <a:ea typeface="宋体" pitchFamily="2" charset="-122"/>
              </a:defRPr>
            </a:lvl9pPr>
          </a:lstStyle>
          <a:p>
            <a:fld id="{907071AF-4E73-4B86-89D0-A5D5A3EF6C9B}" type="slidenum">
              <a:rPr lang="en-US" smtClean="0">
                <a:cs typeface="Arial" pitchFamily="34" charset="0"/>
              </a:rPr>
              <a:pPr/>
              <a:t>32</a:t>
            </a:fld>
            <a:endParaRPr lang="en-US" smtClean="0">
              <a:cs typeface="Arial" pitchFamily="34" charset="0"/>
            </a:endParaRPr>
          </a:p>
        </p:txBody>
      </p:sp>
      <p:sp>
        <p:nvSpPr>
          <p:cNvPr id="112643" name="Rectangle 2"/>
          <p:cNvSpPr>
            <a:spLocks noGrp="1" noRot="1" noChangeAspect="1" noChangeArrowheads="1" noTextEdit="1"/>
          </p:cNvSpPr>
          <p:nvPr>
            <p:ph type="sldImg"/>
          </p:nvPr>
        </p:nvSpPr>
        <p:spPr>
          <a:xfrm>
            <a:off x="1143000" y="685800"/>
            <a:ext cx="4575175" cy="3430588"/>
          </a:xfrm>
          <a:ln/>
        </p:spPr>
      </p:sp>
      <p:sp>
        <p:nvSpPr>
          <p:cNvPr id="112644" name="Rectangle 3"/>
          <p:cNvSpPr>
            <a:spLocks noGrp="1" noChangeArrowheads="1"/>
          </p:cNvSpPr>
          <p:nvPr>
            <p:ph type="body" idx="1"/>
          </p:nvPr>
        </p:nvSpPr>
        <p:spPr>
          <a:noFill/>
        </p:spPr>
        <p:txBody>
          <a:bodyPr/>
          <a:lstStyle/>
          <a:p>
            <a:pPr eaLnBrk="1" hangingPunct="1">
              <a:lnSpc>
                <a:spcPct val="80000"/>
              </a:lnSpc>
              <a:spcBef>
                <a:spcPct val="20000"/>
              </a:spcBef>
              <a:buClr>
                <a:schemeClr val="accent1"/>
              </a:buClr>
              <a:buSzPct val="65000"/>
              <a:buFont typeface="Wingdings" pitchFamily="2" charset="2"/>
              <a:buNone/>
            </a:pPr>
            <a:endParaRPr lang="zh-CN" altLang="en-US" sz="1100"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40D90AC-C0A1-4ADA-B9A0-308C74424779}" type="slidenum">
              <a:rPr lang="en-US" smtClean="0"/>
              <a:pPr/>
              <a:t>33</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r>
              <a:rPr lang="en-US" smtClean="0">
                <a:latin typeface="Arial" pitchFamily="34" charset="0"/>
              </a:rPr>
              <a:t>Let me start my talk with my own personal story. When I got a baby over last summer, he had very bad baby rash. So I was desperately looking for some effective treatment. However, I tried playing with many keywords, and different language at google, but I failed. E.g. english side. They are talking about diaper rash. Chinese side, returned the same question pages. Both returned too many pages to read.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00EC664F-6E6D-489B-8A0F-903C9FABC9BB}" type="slidenum">
              <a:rPr lang="en-US" smtClean="0"/>
              <a:pPr/>
              <a:t>34</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r>
              <a:rPr lang="en-US" smtClean="0">
                <a:latin typeface="Arial" pitchFamily="34" charset="0"/>
              </a:rPr>
              <a:t>What I really wanted is sth like this; a very informative knowledge base, which can tell me the top choices; people’s comments; aggregated conclusion, and where I can buy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157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2F1F1BA3-D98D-4170-9703-975ED0BF72B5}" type="slidenum">
              <a:rPr lang="en-US" smtClean="0">
                <a:latin typeface="Times New Roman" pitchFamily="18" charset="0"/>
              </a:rPr>
              <a:pPr eaLnBrk="0" hangingPunct="0"/>
              <a:t>36</a:t>
            </a:fld>
            <a:endParaRPr 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8456CD3C-DECE-49CE-BFAB-21B6CD1509A9}" type="slidenum">
              <a:rPr lang="en-US" smtClean="0">
                <a:latin typeface="Times New Roman" pitchFamily="18" charset="0"/>
              </a:rPr>
              <a:pPr eaLnBrk="0" hangingPunct="0"/>
              <a:t>37</a:t>
            </a:fld>
            <a:endParaRPr lang="en-US" smtClean="0">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Times New Roman" pitchFamily="18" charset="0"/>
              </a:rPr>
              <a:t>Adapted from: Stuart J. Russell and Peter Norvig.  _Artificial Intelligence: A Modern Approach_, 2</a:t>
            </a:r>
            <a:r>
              <a:rPr lang="en-US" baseline="30000" smtClean="0">
                <a:latin typeface="Times New Roman" pitchFamily="18" charset="0"/>
              </a:rPr>
              <a:t>nd</a:t>
            </a:r>
            <a:r>
              <a:rPr lang="en-US" smtClean="0">
                <a:latin typeface="Times New Roman" pitchFamily="18" charset="0"/>
              </a:rPr>
              <a:t> ed.  Prentice Hall, 2003.</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Times New Roman" pitchFamily="18" charset="0"/>
              </a:rPr>
              <a:t>http://www.research.ibm.com/deepblue/meet/html/d.3.shtml, </a:t>
            </a:r>
          </a:p>
          <a:p>
            <a:r>
              <a:rPr lang="en-US" smtClean="0">
                <a:latin typeface="Times New Roman" pitchFamily="18" charset="0"/>
              </a:rPr>
              <a:t>http://en.wikipedia.org/wiki/Go_%28game%29,</a:t>
            </a:r>
          </a:p>
          <a:p>
            <a:r>
              <a:rPr lang="en-US" smtClean="0">
                <a:latin typeface="Times New Roman" pitchFamily="18" charset="0"/>
              </a:rPr>
              <a:t>both accessed 2011-02-15</a:t>
            </a:r>
          </a:p>
          <a:p>
            <a:endParaRPr lang="en-US" smtClean="0">
              <a:latin typeface="Times New Roman" pitchFamily="18" charset="0"/>
            </a:endParaRPr>
          </a:p>
        </p:txBody>
      </p:sp>
      <p:sp>
        <p:nvSpPr>
          <p:cNvPr id="1177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57ED23D3-34F0-4A08-B9FB-DBEF56C8B080}" type="slidenum">
              <a:rPr lang="en-US" smtClean="0">
                <a:latin typeface="Times New Roman" pitchFamily="18" charset="0"/>
              </a:rPr>
              <a:pPr eaLnBrk="0" hangingPunct="0"/>
              <a:t>38</a:t>
            </a:fld>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01AE41A-8361-4A16-B197-BBECC0CA693B}" type="slidenum">
              <a:rPr lang="en-US" altLang="zh-CN" smtClean="0"/>
              <a:pPr/>
              <a:t>4</a:t>
            </a:fld>
            <a:endParaRPr lang="en-US" altLang="zh-CN"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r>
              <a:rPr lang="en-US" altLang="zh-CN" smtClean="0">
                <a:latin typeface="Arial" pitchFamily="34" charset="0"/>
              </a:rPr>
              <a:t>Blackboard?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187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58463C09-D92E-48DD-BD86-99913A260046}" type="slidenum">
              <a:rPr lang="en-US" smtClean="0">
                <a:latin typeface="Times New Roman" pitchFamily="18" charset="0"/>
              </a:rPr>
              <a:pPr eaLnBrk="0" hangingPunct="0"/>
              <a:t>39</a:t>
            </a:fld>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198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649BC842-C57C-4030-BA57-E07B719F9449}" type="slidenum">
              <a:rPr lang="en-US" smtClean="0">
                <a:latin typeface="Times New Roman" pitchFamily="18" charset="0"/>
              </a:rPr>
              <a:pPr eaLnBrk="0" hangingPunct="0"/>
              <a:t>40</a:t>
            </a:fld>
            <a:endParaRPr 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Times New Roman" pitchFamily="18" charset="0"/>
              </a:rPr>
              <a:t>There is a thick horizontal line at 40% corresponding to no confidence estimation.</a:t>
            </a:r>
          </a:p>
        </p:txBody>
      </p:sp>
      <p:sp>
        <p:nvSpPr>
          <p:cNvPr id="1218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BCC7C4CA-52F4-4623-8FBE-7B3CE215D0CF}" type="slidenum">
              <a:rPr lang="en-US" smtClean="0">
                <a:latin typeface="Times New Roman" pitchFamily="18" charset="0"/>
              </a:rPr>
              <a:pPr eaLnBrk="0" hangingPunct="0"/>
              <a:t>41</a:t>
            </a:fld>
            <a:endParaRPr 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228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E6CBBE74-0354-42B7-B5C1-3A4EE7DA3003}" type="slidenum">
              <a:rPr lang="en-US" smtClean="0">
                <a:latin typeface="Times New Roman" pitchFamily="18" charset="0"/>
              </a:rPr>
              <a:pPr eaLnBrk="0" hangingPunct="0"/>
              <a:t>42</a:t>
            </a:fld>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239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EE8A2C87-6F39-45D0-A73B-7AFC79060E20}" type="slidenum">
              <a:rPr lang="en-US" smtClean="0">
                <a:latin typeface="Times New Roman" pitchFamily="18" charset="0"/>
              </a:rPr>
              <a:pPr eaLnBrk="0" hangingPunct="0"/>
              <a:t>43</a:t>
            </a:fld>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249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F4235543-7F75-4DC9-993C-105DE8E929B5}" type="slidenum">
              <a:rPr lang="en-US" smtClean="0">
                <a:latin typeface="Times New Roman" pitchFamily="18" charset="0"/>
              </a:rPr>
              <a:pPr eaLnBrk="0" hangingPunct="0"/>
              <a:t>45</a:t>
            </a:fld>
            <a:endParaRPr 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259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254AB0B6-E3B8-4507-A2F6-368A3EEA6546}" type="slidenum">
              <a:rPr lang="en-US" smtClean="0">
                <a:latin typeface="Times New Roman" pitchFamily="18" charset="0"/>
              </a:rPr>
              <a:pPr eaLnBrk="0" hangingPunct="0"/>
              <a:t>46</a:t>
            </a:fld>
            <a:endParaRPr 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9AD7F12-80F3-44BD-A706-C05A97CC7440}" type="slidenum">
              <a:rPr lang="en-US" altLang="zh-CN" smtClean="0"/>
              <a:pPr/>
              <a:t>47</a:t>
            </a:fld>
            <a:endParaRPr lang="en-US" altLang="zh-CN"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269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DA957FE9-63BB-4782-88BF-EEEB12011CD3}" type="slidenum">
              <a:rPr lang="en-US" smtClean="0">
                <a:latin typeface="Times New Roman" pitchFamily="18" charset="0"/>
              </a:rPr>
              <a:pPr eaLnBrk="0" hangingPunct="0"/>
              <a:t>48</a:t>
            </a:fld>
            <a:endParaRPr 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BCDB630-AD31-43AA-A74C-2E38F28F52AC}" type="slidenum">
              <a:rPr lang="en-US" altLang="zh-CN" smtClean="0"/>
              <a:pPr/>
              <a:t>49</a:t>
            </a:fld>
            <a:endParaRPr lang="en-US" altLang="zh-CN" smtClean="0"/>
          </a:p>
        </p:txBody>
      </p:sp>
      <p:sp>
        <p:nvSpPr>
          <p:cNvPr id="133123" name="Rectangle 2"/>
          <p:cNvSpPr>
            <a:spLocks noGrp="1" noRot="1" noChangeAspect="1" noChangeArrowheads="1" noTextEdit="1"/>
          </p:cNvSpPr>
          <p:nvPr>
            <p:ph type="sldImg"/>
          </p:nvPr>
        </p:nvSpPr>
        <p:spPr>
          <a:xfrm>
            <a:off x="1320800" y="876300"/>
            <a:ext cx="4214813" cy="3160713"/>
          </a:xfrm>
          <a:solidFill>
            <a:srgbClr val="FFFFFF"/>
          </a:solidFill>
          <a:ln/>
        </p:spPr>
      </p:sp>
      <p:sp>
        <p:nvSpPr>
          <p:cNvPr id="133124" name="Rectangle 3"/>
          <p:cNvSpPr>
            <a:spLocks noGrp="1" noChangeArrowheads="1"/>
          </p:cNvSpPr>
          <p:nvPr>
            <p:ph type="body" idx="1"/>
          </p:nvPr>
        </p:nvSpPr>
        <p:spPr>
          <a:xfrm>
            <a:off x="1061105" y="4349761"/>
            <a:ext cx="4735791" cy="184666"/>
          </a:xfrm>
          <a:noFill/>
        </p:spPr>
        <p:txBody>
          <a:bodyPr lIns="0" tIns="0" rIns="0" bIns="0">
            <a:spAutoFit/>
          </a:bodyPr>
          <a:lstStyle/>
          <a:p>
            <a:pPr defTabSz="457200">
              <a:spcBef>
                <a:spcPts val="413"/>
              </a:spcBef>
            </a:pPr>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FA9009C-CD12-40BB-B681-EF99A7CEE4FE}" type="slidenum">
              <a:rPr lang="en-US" altLang="zh-CN" smtClean="0"/>
              <a:pPr/>
              <a:t>7</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917A7F3C-1755-436C-AEB6-4A7C0EA6D35B}" type="slidenum">
              <a:rPr lang="en-US" altLang="zh-CN" smtClean="0"/>
              <a:pPr/>
              <a:t>50</a:t>
            </a:fld>
            <a:endParaRPr lang="en-US" altLang="zh-CN" smtClean="0"/>
          </a:p>
        </p:txBody>
      </p:sp>
      <p:sp>
        <p:nvSpPr>
          <p:cNvPr id="134147" name="Rectangle 2"/>
          <p:cNvSpPr>
            <a:spLocks noGrp="1" noRot="1" noChangeAspect="1" noChangeArrowheads="1" noTextEdit="1"/>
          </p:cNvSpPr>
          <p:nvPr>
            <p:ph type="sldImg"/>
          </p:nvPr>
        </p:nvSpPr>
        <p:spPr>
          <a:xfrm>
            <a:off x="1320800" y="877888"/>
            <a:ext cx="4213225" cy="3159125"/>
          </a:xfrm>
          <a:solidFill>
            <a:srgbClr val="FFFFFF"/>
          </a:solidFill>
          <a:ln/>
        </p:spPr>
      </p:sp>
      <p:sp>
        <p:nvSpPr>
          <p:cNvPr id="134148" name="Rectangle 3"/>
          <p:cNvSpPr>
            <a:spLocks noGrp="1" noChangeArrowheads="1"/>
          </p:cNvSpPr>
          <p:nvPr>
            <p:ph type="body" idx="1"/>
          </p:nvPr>
        </p:nvSpPr>
        <p:spPr>
          <a:xfrm>
            <a:off x="1061105" y="4349761"/>
            <a:ext cx="4735791" cy="184666"/>
          </a:xfrm>
          <a:noFill/>
        </p:spPr>
        <p:txBody>
          <a:bodyPr lIns="0" tIns="0" rIns="0" bIns="0">
            <a:spAutoFit/>
          </a:bodyPr>
          <a:lstStyle/>
          <a:p>
            <a:pPr defTabSz="457200"/>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1329534-E8E8-48C5-8CCD-2B0943BCE25A}" type="slidenum">
              <a:rPr lang="en-US" altLang="zh-CN" smtClean="0"/>
              <a:pPr/>
              <a:t>51</a:t>
            </a:fld>
            <a:endParaRPr lang="en-US" altLang="zh-CN" smtClean="0"/>
          </a:p>
        </p:txBody>
      </p:sp>
      <p:sp>
        <p:nvSpPr>
          <p:cNvPr id="135171" name="Rectangle 2"/>
          <p:cNvSpPr>
            <a:spLocks noGrp="1" noRot="1" noChangeAspect="1" noChangeArrowheads="1" noTextEdit="1"/>
          </p:cNvSpPr>
          <p:nvPr>
            <p:ph type="sldImg"/>
          </p:nvPr>
        </p:nvSpPr>
        <p:spPr>
          <a:xfrm>
            <a:off x="1317625" y="877888"/>
            <a:ext cx="4217988" cy="3162300"/>
          </a:xfrm>
          <a:solidFill>
            <a:srgbClr val="FFFFFF"/>
          </a:solidFill>
          <a:ln/>
        </p:spPr>
      </p:sp>
      <p:sp>
        <p:nvSpPr>
          <p:cNvPr id="135172" name="Rectangle 3"/>
          <p:cNvSpPr>
            <a:spLocks noGrp="1" noChangeArrowheads="1"/>
          </p:cNvSpPr>
          <p:nvPr>
            <p:ph type="body" idx="1"/>
          </p:nvPr>
        </p:nvSpPr>
        <p:spPr>
          <a:xfrm>
            <a:off x="1061105" y="4349761"/>
            <a:ext cx="4735791" cy="184666"/>
          </a:xfrm>
          <a:noFill/>
        </p:spPr>
        <p:txBody>
          <a:bodyPr lIns="0" tIns="0" rIns="0" bIns="0">
            <a:spAutoFit/>
          </a:bodyPr>
          <a:lstStyle/>
          <a:p>
            <a:pPr defTabSz="457200"/>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235C4D34-70A2-4D93-8919-5B4F555D112F}" type="slidenum">
              <a:rPr lang="en-US" altLang="zh-CN" smtClean="0"/>
              <a:pPr/>
              <a:t>52</a:t>
            </a:fld>
            <a:endParaRPr lang="en-US" altLang="zh-CN"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CFF690F-7453-4639-A74E-59BC1C7C80C0}" type="slidenum">
              <a:rPr lang="en-US" altLang="zh-CN" smtClean="0"/>
              <a:pPr/>
              <a:t>53</a:t>
            </a:fld>
            <a:endParaRPr lang="en-US" altLang="zh-CN"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87FF3C5-2D94-475B-852F-6A69F6944333}" type="slidenum">
              <a:rPr lang="en-US" smtClean="0"/>
              <a:pPr/>
              <a:t>57</a:t>
            </a:fld>
            <a:endParaRPr lang="en-US" smtClean="0"/>
          </a:p>
        </p:txBody>
      </p:sp>
      <p:sp>
        <p:nvSpPr>
          <p:cNvPr id="138243" name="Rectangle 2"/>
          <p:cNvSpPr>
            <a:spLocks noGrp="1" noRot="1" noChangeAspect="1" noChangeArrowheads="1" noTextEdit="1"/>
          </p:cNvSpPr>
          <p:nvPr>
            <p:ph type="sldImg"/>
          </p:nvPr>
        </p:nvSpPr>
        <p:spPr>
          <a:xfrm>
            <a:off x="1143000" y="685800"/>
            <a:ext cx="4575175" cy="3430588"/>
          </a:xfrm>
          <a:ln/>
        </p:spPr>
      </p:sp>
      <p:sp>
        <p:nvSpPr>
          <p:cNvPr id="138244" name="Rectangle 3"/>
          <p:cNvSpPr>
            <a:spLocks noGrp="1" noChangeArrowheads="1"/>
          </p:cNvSpPr>
          <p:nvPr>
            <p:ph type="body" idx="1"/>
          </p:nvPr>
        </p:nvSpPr>
        <p:spPr>
          <a:noFill/>
        </p:spPr>
        <p:txBody>
          <a:bodyPr/>
          <a:lstStyle/>
          <a:p>
            <a:pPr defTabSz="457200" eaLnBrk="1" hangingPunct="1">
              <a:spcBef>
                <a:spcPct val="0"/>
              </a:spcBef>
            </a:pPr>
            <a:endParaRPr lang="zh-CN" altLang="en-US" b="1" smtClean="0">
              <a:latin typeface="Arial" pitchFamily="34" charset="0"/>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smtClean="0">
                <a:latin typeface="+mn-lt"/>
                <a:ea typeface="+mn-ea"/>
              </a:rPr>
              <a:t>For each slot filler node, we construct its local knowledge graph by including context nodes which are reachable by traversing at most two dependency edges.</a:t>
            </a:r>
            <a:endParaRPr lang="en-US" dirty="0"/>
          </a:p>
        </p:txBody>
      </p:sp>
      <p:sp>
        <p:nvSpPr>
          <p:cNvPr id="152580" name="Slide Number Placeholder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C5464FD-1CDF-4050-9734-143A2DB21AD4}" type="slidenum">
              <a:rPr lang="en-US" smtClean="0"/>
              <a:pPr/>
              <a:t>61</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smtClean="0">
                <a:latin typeface="+mn-lt"/>
                <a:ea typeface="+mn-ea"/>
              </a:rPr>
              <a:t>For each slot filler node, we construct its local knowledge graph by including context nodes which are reachable by traversing at most two dependency edges.</a:t>
            </a:r>
            <a:endParaRPr lang="en-US" dirty="0"/>
          </a:p>
        </p:txBody>
      </p:sp>
      <p:sp>
        <p:nvSpPr>
          <p:cNvPr id="153604" name="Slide Number Placeholder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0C0FB11F-D783-430B-83EC-7E57010117E7}" type="slidenum">
              <a:rPr lang="en-US" smtClean="0"/>
              <a:pPr/>
              <a:t>62</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144588" y="685800"/>
            <a:ext cx="4572000" cy="3429000"/>
          </a:xfrm>
          <a:ln/>
        </p:spPr>
      </p:sp>
      <p:sp>
        <p:nvSpPr>
          <p:cNvPr id="139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20000"/>
              </a:spcBef>
              <a:buClr>
                <a:schemeClr val="accent1"/>
              </a:buClr>
              <a:buSzPct val="65000"/>
              <a:buFont typeface="Wingdings" pitchFamily="2" charset="2"/>
              <a:buNone/>
            </a:pPr>
            <a:endParaRPr lang="zh-CN" altLang="en-US" sz="1100"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144588" y="685800"/>
            <a:ext cx="4572000" cy="3429000"/>
          </a:xfrm>
          <a:ln/>
        </p:spPr>
      </p:sp>
      <p:sp>
        <p:nvSpPr>
          <p:cNvPr id="140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20000"/>
              </a:spcBef>
              <a:buClr>
                <a:schemeClr val="accent1"/>
              </a:buClr>
              <a:buSzPct val="65000"/>
              <a:buFont typeface="Wingdings" pitchFamily="2" charset="2"/>
              <a:buNone/>
            </a:pPr>
            <a:endParaRPr lang="zh-CN" altLang="en-US" sz="1100"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144588" y="685800"/>
            <a:ext cx="4572000" cy="3429000"/>
          </a:xfrm>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20000"/>
              </a:spcBef>
              <a:buClr>
                <a:schemeClr val="accent1"/>
              </a:buClr>
              <a:buSzPct val="65000"/>
              <a:buFont typeface="Wingdings" pitchFamily="2" charset="2"/>
              <a:buNone/>
            </a:pPr>
            <a:endParaRPr lang="zh-CN" altLang="en-US" sz="110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80B0215-2EF9-4942-89E4-28BFBFB62E94}" type="slidenum">
              <a:rPr lang="en-US" altLang="zh-CN" smtClean="0"/>
              <a:pPr/>
              <a:t>9</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4588" y="685800"/>
            <a:ext cx="4572000" cy="3429000"/>
          </a:xfrm>
          <a:ln/>
        </p:spPr>
      </p:sp>
      <p:sp>
        <p:nvSpPr>
          <p:cNvPr id="142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20000"/>
              </a:spcBef>
              <a:buClr>
                <a:schemeClr val="accent1"/>
              </a:buClr>
              <a:buSzPct val="65000"/>
              <a:buFont typeface="Wingdings" pitchFamily="2" charset="2"/>
              <a:buNone/>
            </a:pPr>
            <a:endParaRPr lang="zh-CN" altLang="en-US" sz="1100"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p:spPr>
        <p:txBody>
          <a:bodyPr/>
          <a:lstStyle/>
          <a:p>
            <a:endParaRPr lang="en-US" altLang="en-US" smtClean="0">
              <a:latin typeface="Arial" pitchFamily="34" charset="0"/>
            </a:endParaRPr>
          </a:p>
        </p:txBody>
      </p:sp>
      <p:sp>
        <p:nvSpPr>
          <p:cNvPr id="132100" name="Slide Number Placeholder 3"/>
          <p:cNvSpPr>
            <a:spLocks noGrp="1"/>
          </p:cNvSpPr>
          <p:nvPr>
            <p:ph type="sldNum" sz="quarter" idx="5"/>
          </p:nvPr>
        </p:nvSpPr>
        <p:spPr>
          <a:noFill/>
        </p:spPr>
        <p:txBody>
          <a:bodyPr/>
          <a:lstStyle>
            <a:lvl1pPr defTabSz="966788">
              <a:defRPr>
                <a:solidFill>
                  <a:schemeClr val="tx1"/>
                </a:solidFill>
                <a:latin typeface="Arial" pitchFamily="34" charset="0"/>
                <a:ea typeface="宋体" pitchFamily="2" charset="-122"/>
              </a:defRPr>
            </a:lvl1pPr>
            <a:lvl2pPr marL="742950" indent="-285750" defTabSz="966788">
              <a:defRPr>
                <a:solidFill>
                  <a:schemeClr val="tx1"/>
                </a:solidFill>
                <a:latin typeface="Arial" pitchFamily="34" charset="0"/>
                <a:ea typeface="宋体" pitchFamily="2" charset="-122"/>
              </a:defRPr>
            </a:lvl2pPr>
            <a:lvl3pPr marL="1143000" indent="-228600" defTabSz="966788">
              <a:defRPr>
                <a:solidFill>
                  <a:schemeClr val="tx1"/>
                </a:solidFill>
                <a:latin typeface="Arial" pitchFamily="34" charset="0"/>
                <a:ea typeface="宋体" pitchFamily="2" charset="-122"/>
              </a:defRPr>
            </a:lvl3pPr>
            <a:lvl4pPr marL="1600200" indent="-228600" defTabSz="966788">
              <a:defRPr>
                <a:solidFill>
                  <a:schemeClr val="tx1"/>
                </a:solidFill>
                <a:latin typeface="Arial" pitchFamily="34" charset="0"/>
                <a:ea typeface="宋体" pitchFamily="2" charset="-122"/>
              </a:defRPr>
            </a:lvl4pPr>
            <a:lvl5pPr marL="2057400" indent="-228600" defTabSz="966788">
              <a:defRPr>
                <a:solidFill>
                  <a:schemeClr val="tx1"/>
                </a:solidFill>
                <a:latin typeface="Arial" pitchFamily="34" charset="0"/>
                <a:ea typeface="宋体" pitchFamily="2" charset="-122"/>
              </a:defRPr>
            </a:lvl5pPr>
            <a:lvl6pPr marL="2514600" indent="-228600" defTabSz="9667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667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667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66788" eaLnBrk="0" fontAlgn="base" hangingPunct="0">
              <a:spcBef>
                <a:spcPct val="0"/>
              </a:spcBef>
              <a:spcAft>
                <a:spcPct val="0"/>
              </a:spcAft>
              <a:defRPr>
                <a:solidFill>
                  <a:schemeClr val="tx1"/>
                </a:solidFill>
                <a:latin typeface="Arial" pitchFamily="34" charset="0"/>
                <a:ea typeface="宋体" pitchFamily="2" charset="-122"/>
              </a:defRPr>
            </a:lvl9pPr>
          </a:lstStyle>
          <a:p>
            <a:fld id="{A5013369-A751-4823-9872-FA0ADEE416B5}" type="slidenum">
              <a:rPr lang="zh-CN" altLang="en-US" sz="1300" smtClean="0">
                <a:cs typeface="Arial" pitchFamily="34" charset="0"/>
              </a:rPr>
              <a:pPr/>
              <a:t>68</a:t>
            </a:fld>
            <a:endParaRPr lang="en-US" altLang="zh-CN" sz="1300" smtClean="0">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8BCF589-DFBE-4202-B5AC-B8443FDF00A4}" type="slidenum">
              <a:rPr lang="en-US" altLang="zh-CN" smtClean="0"/>
              <a:pPr/>
              <a:t>71</a:t>
            </a:fld>
            <a:endParaRPr lang="en-US" altLang="zh-CN"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C3A88AA-146A-45D7-A1D6-1207A52B73B6}" type="slidenum">
              <a:rPr lang="en-US" altLang="zh-CN" smtClean="0"/>
              <a:pPr/>
              <a:t>73</a:t>
            </a:fld>
            <a:endParaRPr lang="en-US" altLang="zh-CN"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xfrm>
            <a:off x="914183" y="4343913"/>
            <a:ext cx="5029635" cy="4114361"/>
          </a:xfrm>
          <a:noFill/>
        </p:spPr>
        <p:txBody>
          <a:bodyPr/>
          <a:lstStyle/>
          <a:p>
            <a:pPr marL="228600" indent="-228600"/>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84D52D1-4069-44EF-A49A-EB10C83FA6CE}" type="slidenum">
              <a:rPr lang="en-US" altLang="zh-CN" smtClean="0"/>
              <a:pPr/>
              <a:t>76</a:t>
            </a:fld>
            <a:endParaRPr lang="en-US" altLang="zh-CN"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59A2613-96FC-4366-8146-C0D20DE0C2AD}" type="slidenum">
              <a:rPr lang="en-US" altLang="zh-CN" smtClean="0"/>
              <a:pPr/>
              <a:t>78</a:t>
            </a:fld>
            <a:endParaRPr lang="en-US" altLang="zh-CN" smtClean="0"/>
          </a:p>
        </p:txBody>
      </p:sp>
      <p:sp>
        <p:nvSpPr>
          <p:cNvPr id="151555" name="Rectangle 2"/>
          <p:cNvSpPr>
            <a:spLocks noGrp="1" noRot="1" noChangeAspect="1" noChangeArrowheads="1" noTextEdit="1"/>
          </p:cNvSpPr>
          <p:nvPr>
            <p:ph type="sldImg"/>
          </p:nvPr>
        </p:nvSpPr>
        <p:spPr>
          <a:xfrm>
            <a:off x="1147763" y="687388"/>
            <a:ext cx="4570412" cy="3427412"/>
          </a:xfrm>
          <a:ln/>
        </p:spPr>
      </p:sp>
      <p:sp>
        <p:nvSpPr>
          <p:cNvPr id="151556" name="Rectangle 3"/>
          <p:cNvSpPr>
            <a:spLocks noGrp="1" noChangeArrowheads="1"/>
          </p:cNvSpPr>
          <p:nvPr>
            <p:ph type="body" idx="1"/>
          </p:nvPr>
        </p:nvSpPr>
        <p:spPr>
          <a:xfrm>
            <a:off x="837458" y="4269344"/>
            <a:ext cx="5029634" cy="4112900"/>
          </a:xfrm>
          <a:noFill/>
        </p:spPr>
        <p:txBody>
          <a:bodyPr/>
          <a:lstStyle/>
          <a:p>
            <a:endParaRPr lang="en-US" altLang="he-IL"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A64BB9B-3B75-48AB-8C3F-2F081D56F0BE}" type="slidenum">
              <a:rPr lang="en-US" altLang="zh-CN" smtClean="0"/>
              <a:pPr/>
              <a:t>82</a:t>
            </a:fld>
            <a:endParaRPr lang="en-US" altLang="zh-CN"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183" y="4343913"/>
            <a:ext cx="5029635" cy="4114361"/>
          </a:xfrm>
          <a:noFill/>
        </p:spPr>
        <p:txBody>
          <a:bodyPr/>
          <a:lstStyle/>
          <a:p>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89BBB9C-9B7E-4AE1-8F3F-1717C8C9E166}" type="slidenum">
              <a:rPr lang="en-US" altLang="zh-CN" smtClean="0"/>
              <a:pPr/>
              <a:t>84</a:t>
            </a:fld>
            <a:endParaRPr lang="en-US" altLang="zh-CN"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37C416C-545D-4DD0-8CBC-5FC5910848C2}" type="slidenum">
              <a:rPr lang="en-US" smtClean="0"/>
              <a:pPr eaLnBrk="1" hangingPunct="1"/>
              <a:t>85</a:t>
            </a:fld>
            <a:endParaRPr lang="en-US" smtClean="0"/>
          </a:p>
        </p:txBody>
      </p:sp>
      <p:sp>
        <p:nvSpPr>
          <p:cNvPr id="98307" name="Rectangle 2"/>
          <p:cNvSpPr>
            <a:spLocks noGrp="1" noRot="1" noChangeAspect="1" noChangeArrowheads="1" noTextEdit="1"/>
          </p:cNvSpPr>
          <p:nvPr>
            <p:ph type="sldImg"/>
          </p:nvPr>
        </p:nvSpPr>
        <p:spPr>
          <a:xfrm>
            <a:off x="1144588" y="685800"/>
            <a:ext cx="4570412" cy="3429000"/>
          </a:xfrm>
          <a:ln/>
        </p:spPr>
      </p:sp>
      <p:sp>
        <p:nvSpPr>
          <p:cNvPr id="98308" name="Rectangle 3"/>
          <p:cNvSpPr>
            <a:spLocks noGrp="1" noChangeArrowheads="1"/>
          </p:cNvSpPr>
          <p:nvPr>
            <p:ph type="body" idx="1"/>
          </p:nvPr>
        </p:nvSpPr>
        <p:spPr>
          <a:noFill/>
        </p:spPr>
        <p:txBody>
          <a:bodyPr/>
          <a:lstStyle/>
          <a:p>
            <a:pPr eaLnBrk="1" hangingPunct="1">
              <a:lnSpc>
                <a:spcPct val="80000"/>
              </a:lnSpc>
            </a:pPr>
            <a:endParaRPr lang="zh-CN" altLang="en-US" sz="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D35C830-D0D7-4AC8-8E63-EFF1420EC853}" type="slidenum">
              <a:rPr lang="en-US" smtClean="0"/>
              <a:pPr eaLnBrk="1" hangingPunct="1"/>
              <a:t>86</a:t>
            </a:fld>
            <a:endParaRPr lang="en-US" smtClean="0"/>
          </a:p>
        </p:txBody>
      </p:sp>
      <p:sp>
        <p:nvSpPr>
          <p:cNvPr id="99331" name="Rectangle 7"/>
          <p:cNvSpPr txBox="1">
            <a:spLocks noGrp="1" noChangeArrowheads="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66788" eaLnBrk="0" hangingPunct="0">
              <a:defRPr>
                <a:solidFill>
                  <a:schemeClr val="tx1"/>
                </a:solidFill>
                <a:latin typeface="Arial" pitchFamily="34" charset="0"/>
                <a:cs typeface="Arial" pitchFamily="34" charset="0"/>
              </a:defRPr>
            </a:lvl1pPr>
            <a:lvl2pPr marL="742950" indent="-285750" defTabSz="966788" eaLnBrk="0" hangingPunct="0">
              <a:defRPr>
                <a:solidFill>
                  <a:schemeClr val="tx1"/>
                </a:solidFill>
                <a:latin typeface="Arial" pitchFamily="34" charset="0"/>
                <a:cs typeface="Arial" pitchFamily="34" charset="0"/>
              </a:defRPr>
            </a:lvl2pPr>
            <a:lvl3pPr marL="1143000" indent="-228600" defTabSz="966788" eaLnBrk="0" hangingPunct="0">
              <a:defRPr>
                <a:solidFill>
                  <a:schemeClr val="tx1"/>
                </a:solidFill>
                <a:latin typeface="Arial" pitchFamily="34" charset="0"/>
                <a:cs typeface="Arial" pitchFamily="34" charset="0"/>
              </a:defRPr>
            </a:lvl3pPr>
            <a:lvl4pPr marL="1600200" indent="-228600" defTabSz="966788" eaLnBrk="0" hangingPunct="0">
              <a:defRPr>
                <a:solidFill>
                  <a:schemeClr val="tx1"/>
                </a:solidFill>
                <a:latin typeface="Arial" pitchFamily="34" charset="0"/>
                <a:cs typeface="Arial" pitchFamily="34" charset="0"/>
              </a:defRPr>
            </a:lvl4pPr>
            <a:lvl5pPr marL="2057400" indent="-228600" defTabSz="966788" eaLnBrk="0" hangingPunct="0">
              <a:defRPr>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26E6E67-26A1-499D-A1E5-9D59554F6B22}" type="slidenum">
              <a:rPr lang="en-US" sz="1200"/>
              <a:pPr algn="r" eaLnBrk="1" hangingPunct="1"/>
              <a:t>86</a:t>
            </a:fld>
            <a:endParaRPr lang="en-US" sz="1200"/>
          </a:p>
        </p:txBody>
      </p:sp>
      <p:sp>
        <p:nvSpPr>
          <p:cNvPr id="99332" name="Rectangle 7"/>
          <p:cNvSpPr txBox="1">
            <a:spLocks noGrp="1" noChangeArrowheads="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nchor="b"/>
          <a:lstStyle>
            <a:lvl1pPr defTabSz="966788" eaLnBrk="0" hangingPunct="0">
              <a:defRPr>
                <a:solidFill>
                  <a:schemeClr val="tx1"/>
                </a:solidFill>
                <a:latin typeface="Arial" pitchFamily="34" charset="0"/>
                <a:cs typeface="Arial" pitchFamily="34" charset="0"/>
              </a:defRPr>
            </a:lvl1pPr>
            <a:lvl2pPr marL="742950" indent="-285750" defTabSz="966788" eaLnBrk="0" hangingPunct="0">
              <a:defRPr>
                <a:solidFill>
                  <a:schemeClr val="tx1"/>
                </a:solidFill>
                <a:latin typeface="Arial" pitchFamily="34" charset="0"/>
                <a:cs typeface="Arial" pitchFamily="34" charset="0"/>
              </a:defRPr>
            </a:lvl2pPr>
            <a:lvl3pPr marL="1143000" indent="-228600" defTabSz="966788" eaLnBrk="0" hangingPunct="0">
              <a:defRPr>
                <a:solidFill>
                  <a:schemeClr val="tx1"/>
                </a:solidFill>
                <a:latin typeface="Arial" pitchFamily="34" charset="0"/>
                <a:cs typeface="Arial" pitchFamily="34" charset="0"/>
              </a:defRPr>
            </a:lvl3pPr>
            <a:lvl4pPr marL="1600200" indent="-228600" defTabSz="966788" eaLnBrk="0" hangingPunct="0">
              <a:defRPr>
                <a:solidFill>
                  <a:schemeClr val="tx1"/>
                </a:solidFill>
                <a:latin typeface="Arial" pitchFamily="34" charset="0"/>
                <a:cs typeface="Arial" pitchFamily="34" charset="0"/>
              </a:defRPr>
            </a:lvl4pPr>
            <a:lvl5pPr marL="2057400" indent="-228600" defTabSz="966788" eaLnBrk="0" hangingPunct="0">
              <a:defRPr>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6B49F92-E8D4-4DAF-9385-98F7FC9CE771}" type="slidenum">
              <a:rPr lang="en-US" sz="1200"/>
              <a:pPr algn="r" eaLnBrk="1" hangingPunct="1"/>
              <a:t>86</a:t>
            </a:fld>
            <a:endParaRPr lang="en-US" sz="1200"/>
          </a:p>
        </p:txBody>
      </p:sp>
      <p:sp>
        <p:nvSpPr>
          <p:cNvPr id="99333" name="Rectangle 2"/>
          <p:cNvSpPr>
            <a:spLocks noGrp="1" noRot="1" noChangeAspect="1" noChangeArrowheads="1" noTextEdit="1"/>
          </p:cNvSpPr>
          <p:nvPr>
            <p:ph type="sldImg"/>
          </p:nvPr>
        </p:nvSpPr>
        <p:spPr>
          <a:xfrm>
            <a:off x="1095375" y="665163"/>
            <a:ext cx="4625975" cy="3470275"/>
          </a:xfrm>
          <a:ln/>
        </p:spPr>
      </p:sp>
      <p:sp>
        <p:nvSpPr>
          <p:cNvPr id="99334" name="Rectangle 3"/>
          <p:cNvSpPr>
            <a:spLocks noGrp="1" noChangeArrowheads="1"/>
          </p:cNvSpPr>
          <p:nvPr>
            <p:ph type="body" idx="1"/>
          </p:nvPr>
        </p:nvSpPr>
        <p:spPr>
          <a:xfrm>
            <a:off x="889993" y="4357309"/>
            <a:ext cx="5040809" cy="41380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13" tIns="44056" rIns="88113" bIns="44056"/>
          <a:lstStyle/>
          <a:p>
            <a:pPr eaLnBrk="1" hangingPunct="1"/>
            <a:r>
              <a:rPr lang="en-US" smtClean="0"/>
              <a:t>Similarly, ambiguiy exists in other domains. E.g. after 911 attacks happened. A person called abdul rahman alomari was mistakenly identified as one of the attackers. He had to jump out say, I’m still alive, and I have no idea about how to fly an airplane.  The reason is he was living in the same town as the real attacker, and his name is similar. They were both originally from the same country. Although he was not a jet pilot, he worked at jfk airport.so we will need to incorporate more clear evidence from wider context such as the other entities related to these candidates in order to disambiguate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380B0215-2EF9-4942-89E4-28BFBFB62E94}" type="slidenum">
              <a:rPr lang="en-US" altLang="zh-CN" smtClean="0"/>
              <a:pPr/>
              <a:t>10</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2ABDCEE-6D31-471C-B984-E11CBD70DA03}" type="slidenum">
              <a:rPr lang="en-US" smtClean="0"/>
              <a:pPr eaLnBrk="1" hangingPunct="1"/>
              <a:t>87</a:t>
            </a:fld>
            <a:endParaRPr lang="en-US" smtClean="0"/>
          </a:p>
        </p:txBody>
      </p:sp>
      <p:sp>
        <p:nvSpPr>
          <p:cNvPr id="100355" name="Rectangle 2"/>
          <p:cNvSpPr>
            <a:spLocks noGrp="1" noRot="1" noChangeAspect="1" noChangeArrowheads="1" noTextEdit="1"/>
          </p:cNvSpPr>
          <p:nvPr>
            <p:ph type="sldImg"/>
          </p:nvPr>
        </p:nvSpPr>
        <p:spPr>
          <a:xfrm>
            <a:off x="1144588" y="685800"/>
            <a:ext cx="4570412" cy="3429000"/>
          </a:xfrm>
          <a:ln/>
        </p:spPr>
      </p:sp>
      <p:sp>
        <p:nvSpPr>
          <p:cNvPr id="100356" name="Rectangle 3"/>
          <p:cNvSpPr>
            <a:spLocks noGrp="1" noChangeArrowheads="1"/>
          </p:cNvSpPr>
          <p:nvPr>
            <p:ph type="body" idx="1"/>
          </p:nvPr>
        </p:nvSpPr>
        <p:spPr>
          <a:noFill/>
        </p:spPr>
        <p:txBody>
          <a:bodyPr/>
          <a:lstStyle/>
          <a:p>
            <a:r>
              <a:rPr lang="en-US" smtClean="0"/>
              <a:t>From vision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1E6E282-0451-41ED-8FA4-2BA0D8E1356F}" type="slidenum">
              <a:rPr lang="en-US" smtClean="0"/>
              <a:pPr eaLnBrk="1" hangingPunct="1"/>
              <a:t>88</a:t>
            </a:fld>
            <a:endParaRPr lang="en-US" smtClean="0"/>
          </a:p>
        </p:txBody>
      </p:sp>
      <p:sp>
        <p:nvSpPr>
          <p:cNvPr id="101379" name="Rectangle 2"/>
          <p:cNvSpPr>
            <a:spLocks noGrp="1" noRot="1" noChangeAspect="1" noChangeArrowheads="1" noTextEdit="1"/>
          </p:cNvSpPr>
          <p:nvPr>
            <p:ph type="sldImg"/>
          </p:nvPr>
        </p:nvSpPr>
        <p:spPr>
          <a:xfrm>
            <a:off x="1144588" y="685800"/>
            <a:ext cx="4570412" cy="3429000"/>
          </a:xfrm>
          <a:ln/>
        </p:spPr>
      </p:sp>
      <p:sp>
        <p:nvSpPr>
          <p:cNvPr id="101380" name="Rectangle 3"/>
          <p:cNvSpPr>
            <a:spLocks noGrp="1" noChangeArrowheads="1"/>
          </p:cNvSpPr>
          <p:nvPr>
            <p:ph type="body" idx="1"/>
          </p:nvPr>
        </p:nvSpPr>
        <p:spPr>
          <a:noFill/>
        </p:spPr>
        <p:txBody>
          <a:bodyPr/>
          <a:lstStyle/>
          <a:p>
            <a:r>
              <a:rPr lang="en-US" smtClean="0"/>
              <a:t>From vision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4B29C36-0CD2-46AE-AAEB-6D20C1F11221}" type="slidenum">
              <a:rPr lang="en-US" smtClean="0"/>
              <a:pPr eaLnBrk="1" hangingPunct="1"/>
              <a:t>89</a:t>
            </a:fld>
            <a:endParaRPr lang="en-US" smtClean="0"/>
          </a:p>
        </p:txBody>
      </p:sp>
      <p:sp>
        <p:nvSpPr>
          <p:cNvPr id="102403" name="Rectangle 2"/>
          <p:cNvSpPr>
            <a:spLocks noGrp="1" noRot="1" noChangeAspect="1" noChangeArrowheads="1" noTextEdit="1"/>
          </p:cNvSpPr>
          <p:nvPr>
            <p:ph type="sldImg"/>
          </p:nvPr>
        </p:nvSpPr>
        <p:spPr>
          <a:xfrm>
            <a:off x="1144588" y="685800"/>
            <a:ext cx="4570412" cy="3429000"/>
          </a:xfrm>
          <a:ln/>
        </p:spPr>
      </p:sp>
      <p:sp>
        <p:nvSpPr>
          <p:cNvPr id="102404" name="Rectangle 3"/>
          <p:cNvSpPr>
            <a:spLocks noGrp="1" noChangeArrowheads="1"/>
          </p:cNvSpPr>
          <p:nvPr>
            <p:ph type="body" idx="1"/>
          </p:nvPr>
        </p:nvSpPr>
        <p:spPr>
          <a:noFill/>
        </p:spPr>
        <p:txBody>
          <a:bodyPr lIns="91424" tIns="45712" rIns="91424" bIns="45712"/>
          <a:lstStyle/>
          <a:p>
            <a:pPr eaLnBrk="1" hangingPunct="1"/>
            <a:r>
              <a:rPr lang="en-US" altLang="zh-CN" smtClean="0"/>
              <a:t>Our goal is then to reduce uncertainty. Let’s take a step back to watch how human learn knowledge. They usually organized study groups, or committees to discuss things. So in order to reach a concensus. Psychology theory said if a text is more cohernet, it will be easier to understand. Put in the same way, if we make sure the facts we extracted are coherent with each other, they it’s more likely to be corrrect.  In order to gather global facts to enforce cohernece, we can get redundant information from multiple sources, such as multiple documents, langauges, data modalities, and so on.</a:t>
            </a:r>
          </a:p>
          <a:p>
            <a:pPr eaLnBrk="1" hangingPunct="1"/>
            <a:endParaRPr lang="en-US" altLang="zh-CN" smtClean="0"/>
          </a:p>
          <a:p>
            <a:pPr eaLnBrk="1" hangingPunct="1"/>
            <a:r>
              <a:rPr lang="en-US" altLang="zh-CN" smtClean="0">
                <a:hlinkClick r:id="rId3"/>
              </a:rPr>
              <a:t>Danielle S McNamara</a:t>
            </a:r>
            <a:r>
              <a:rPr lang="en-US" altLang="zh-CN" smtClean="0"/>
              <a:t>. 2001. Reading both High-coherence and Low-coherence Texts: Effects of Text Sequence and Prior Knowledge. </a:t>
            </a:r>
            <a:r>
              <a:rPr lang="en-US" altLang="zh-CN" i="1" smtClean="0"/>
              <a:t>Canadian Journal of Experimental Psychology</a:t>
            </a:r>
            <a:r>
              <a:rPr lang="en-US" altLang="zh-CN" smtClean="0"/>
              <a:t>. </a:t>
            </a:r>
            <a:r>
              <a:rPr lang="en-US" altLang="zh-CN" sz="900"/>
              <a:t>XXX </a:t>
            </a:r>
            <a:r>
              <a:rPr lang="en-US" altLang="zh-CN" sz="1300"/>
              <a:t>Use cross-source inference instead of simple information fusion</a:t>
            </a:r>
            <a:endParaRPr lang="en-US" altLang="zh-CN" sz="900"/>
          </a:p>
          <a:p>
            <a:pPr eaLnBrk="1" hangingPunct="1"/>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B823DC5-74E5-407E-AE17-1675932B7755}" type="slidenum">
              <a:rPr lang="en-US" smtClean="0"/>
              <a:pPr eaLnBrk="1" hangingPunct="1"/>
              <a:t>90</a:t>
            </a:fld>
            <a:endParaRPr lang="en-US" smtClean="0"/>
          </a:p>
        </p:txBody>
      </p:sp>
      <p:sp>
        <p:nvSpPr>
          <p:cNvPr id="103427" name="Rectangle 2"/>
          <p:cNvSpPr>
            <a:spLocks noGrp="1" noRot="1" noChangeAspect="1" noChangeArrowheads="1" noTextEdit="1"/>
          </p:cNvSpPr>
          <p:nvPr>
            <p:ph type="sldImg"/>
          </p:nvPr>
        </p:nvSpPr>
        <p:spPr>
          <a:xfrm>
            <a:off x="1144588" y="685800"/>
            <a:ext cx="4570412" cy="3429000"/>
          </a:xfrm>
          <a:ln/>
        </p:spPr>
      </p:sp>
      <p:sp>
        <p:nvSpPr>
          <p:cNvPr id="103428" name="Rectangle 3"/>
          <p:cNvSpPr>
            <a:spLocks noGrp="1" noChangeArrowheads="1"/>
          </p:cNvSpPr>
          <p:nvPr>
            <p:ph type="body" idx="1"/>
          </p:nvPr>
        </p:nvSpPr>
        <p:spPr>
          <a:xfrm>
            <a:off x="913805" y="4343704"/>
            <a:ext cx="5030391" cy="4113892"/>
          </a:xfrm>
          <a:noFill/>
        </p:spPr>
        <p:txBody>
          <a:bodyPr/>
          <a:lstStyle/>
          <a:p>
            <a:pPr eaLnBrk="1" hangingPunct="1"/>
            <a:r>
              <a:rPr lang="en-US" altLang="zh-CN" smtClean="0"/>
              <a:t>There is even more uncertainty when we are extracting information from the data under active censorship. E.g. we will see frequently some morphed entities such as peace west king, or best actor in chinese tweets. But they are really referring to the politicians. Because people have to invent creative way to communicate sensitive ideas. The reason they used peace west king is because this king and the politican governed the same place hundreds years ago. Of course to avoid censorship is not the only motivation of creating morphs, sometimes people just create them for fun or sarcasm.</a:t>
            </a:r>
          </a:p>
          <a:p>
            <a:pPr eaLnBrk="1" hangingPunct="1"/>
            <a:r>
              <a:rPr lang="en-US" altLang="zh-CN" sz="1000"/>
              <a:t>Express sarcasm/verbal irony or positive sentiment</a:t>
            </a:r>
          </a:p>
          <a:p>
            <a:pPr eaLnBrk="1" hangingPunct="1"/>
            <a:r>
              <a:rPr lang="en-US" smtClean="0"/>
              <a:t>The above chat message example is extremely challenging due to the lack of background contexts. Also it’s probably difficult to get a substantial amount of similar real data sets.  However, there are other data sets under active censorship which may be used for a pilot study.  For example, Chinese twitter and discussion forum users need to create new ways to communicate sensitive subjects because of the existence of internet information censorship. We call this phenomenon </a:t>
            </a:r>
            <a:r>
              <a:rPr lang="en-US" i="1" smtClean="0"/>
              <a:t>information morph</a:t>
            </a:r>
            <a:r>
              <a:rPr lang="en-US" smtClean="0"/>
              <a:t>. For example, when Chinese online users talk about the former politician ``Bo Xilai", they use a morph ``Conquer West King" instead, a historical figure four hundreds years ago who governed the same region as Bo. Morph can be considered as a special case of alias used for hiding true entities in malicious environment. Usually morphs are generated by harvesting the collective wisdom of the crowd to achieve certain communication goals. Aside from the purpose of avoiding censorship, other motivations for using morph include expressing sarcasm/irony, positive/negative sentiment or making descriptions more vivid toward some entities or events. We propose the following new implicit RA task:</a:t>
            </a:r>
          </a:p>
          <a:p>
            <a:pPr eaLnBrk="1" hangingPunct="1"/>
            <a:endParaRPr lang="en-US"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a:t>
            </a:r>
            <a:r>
              <a:rPr lang="zh-CN" altLang="en-US" dirty="0" smtClean="0"/>
              <a:t> </a:t>
            </a:r>
            <a:r>
              <a:rPr lang="en-US" altLang="zh-CN" dirty="0" smtClean="0"/>
              <a:t>is</a:t>
            </a:r>
            <a:r>
              <a:rPr lang="zh-CN" altLang="en-US" dirty="0" smtClean="0"/>
              <a:t> </a:t>
            </a:r>
            <a:r>
              <a:rPr lang="zh-CN" altLang="zh-CN" dirty="0" smtClean="0"/>
              <a:t>a</a:t>
            </a:r>
            <a:r>
              <a:rPr lang="en-US" altLang="zh-CN" dirty="0" err="1" smtClean="0"/>
              <a:t>lso</a:t>
            </a:r>
            <a:r>
              <a:rPr lang="zh-CN" altLang="en-US" dirty="0" smtClean="0"/>
              <a:t> </a:t>
            </a:r>
            <a:r>
              <a:rPr lang="en-US" altLang="zh-CN" dirty="0" smtClean="0"/>
              <a:t>a</a:t>
            </a:r>
            <a:r>
              <a:rPr lang="zh-CN" altLang="en-US" dirty="0" smtClean="0"/>
              <a:t> </a:t>
            </a:r>
            <a:r>
              <a:rPr lang="en-US" altLang="zh-CN" dirty="0" smtClean="0"/>
              <a:t>very</a:t>
            </a:r>
            <a:r>
              <a:rPr lang="zh-CN" altLang="en-US" dirty="0" smtClean="0"/>
              <a:t> </a:t>
            </a:r>
            <a:r>
              <a:rPr lang="zh-CN" altLang="zh-CN" dirty="0" smtClean="0"/>
              <a:t>i</a:t>
            </a:r>
            <a:r>
              <a:rPr lang="en-US" altLang="zh-CN" dirty="0" err="1" smtClean="0"/>
              <a:t>nteresting</a:t>
            </a:r>
            <a:r>
              <a:rPr lang="zh-CN" altLang="en-US" dirty="0" smtClean="0"/>
              <a:t> </a:t>
            </a:r>
            <a:r>
              <a:rPr lang="en-US" altLang="zh-CN" dirty="0" smtClean="0"/>
              <a:t>category.</a:t>
            </a:r>
            <a:r>
              <a:rPr lang="zh-CN" altLang="en-US" dirty="0" smtClean="0"/>
              <a:t> </a:t>
            </a:r>
            <a:r>
              <a:rPr lang="zh-CN" altLang="zh-CN" dirty="0" smtClean="0"/>
              <a:t>M</a:t>
            </a:r>
            <a:r>
              <a:rPr lang="en-US" altLang="zh-CN" dirty="0" err="1" smtClean="0"/>
              <a:t>orph</a:t>
            </a:r>
            <a:r>
              <a:rPr lang="zh-CN" altLang="en-US" dirty="0" smtClean="0"/>
              <a:t> </a:t>
            </a:r>
            <a:r>
              <a:rPr lang="zh-CN" altLang="zh-CN" dirty="0" smtClean="0"/>
              <a:t>c</a:t>
            </a:r>
            <a:r>
              <a:rPr lang="en-US" altLang="zh-CN" dirty="0" err="1" smtClean="0"/>
              <a:t>ould</a:t>
            </a:r>
            <a:r>
              <a:rPr lang="zh-CN" altLang="en-US" dirty="0" smtClean="0"/>
              <a:t> </a:t>
            </a:r>
            <a:r>
              <a:rPr lang="en-US" altLang="zh-CN" dirty="0" smtClean="0"/>
              <a:t>be</a:t>
            </a:r>
            <a:r>
              <a:rPr lang="zh-CN" altLang="en-US" dirty="0" smtClean="0"/>
              <a:t> </a:t>
            </a:r>
            <a:r>
              <a:rPr lang="en-US" altLang="zh-CN" dirty="0" smtClean="0"/>
              <a:t>created</a:t>
            </a:r>
            <a:r>
              <a:rPr lang="zh-CN" altLang="en-US" dirty="0" smtClean="0"/>
              <a:t> </a:t>
            </a:r>
            <a:r>
              <a:rPr lang="en-US" altLang="zh-CN" dirty="0" smtClean="0"/>
              <a:t>either</a:t>
            </a:r>
            <a:r>
              <a:rPr lang="zh-CN" altLang="en-US" dirty="0" smtClean="0"/>
              <a:t> </a:t>
            </a:r>
            <a:r>
              <a:rPr lang="zh-CN" altLang="zh-CN" dirty="0" smtClean="0"/>
              <a:t>f</a:t>
            </a:r>
            <a:r>
              <a:rPr lang="en-US" altLang="zh-CN" dirty="0" smtClean="0"/>
              <a:t>rom</a:t>
            </a:r>
            <a:r>
              <a:rPr lang="zh-CN" altLang="en-US" dirty="0" smtClean="0"/>
              <a:t> </a:t>
            </a:r>
            <a:r>
              <a:rPr lang="zh-CN" altLang="zh-CN" dirty="0" smtClean="0"/>
              <a:t>a</a:t>
            </a:r>
            <a:r>
              <a:rPr lang="zh-CN" altLang="en-US" dirty="0" smtClean="0"/>
              <a:t> </a:t>
            </a:r>
            <a:r>
              <a:rPr lang="en-US" altLang="zh-CN" dirty="0" smtClean="0"/>
              <a:t>story</a:t>
            </a:r>
            <a:r>
              <a:rPr lang="zh-CN" altLang="en-US" dirty="0" smtClean="0"/>
              <a:t> </a:t>
            </a:r>
            <a:r>
              <a:rPr lang="en-US" altLang="zh-CN" dirty="0" smtClean="0"/>
              <a:t>or</a:t>
            </a:r>
            <a:r>
              <a:rPr lang="zh-CN" altLang="en-US" dirty="0" smtClean="0"/>
              <a:t> </a:t>
            </a:r>
            <a:r>
              <a:rPr lang="en-US" altLang="zh-CN" dirty="0" smtClean="0"/>
              <a:t>entity’s</a:t>
            </a:r>
            <a:r>
              <a:rPr lang="zh-CN" altLang="en-US" dirty="0" smtClean="0"/>
              <a:t> </a:t>
            </a:r>
            <a:r>
              <a:rPr lang="en-US" altLang="zh-CN" dirty="0" smtClean="0"/>
              <a:t>public</a:t>
            </a:r>
            <a:r>
              <a:rPr lang="zh-CN" altLang="en-US" dirty="0" smtClean="0"/>
              <a:t> </a:t>
            </a:r>
            <a:r>
              <a:rPr lang="en-US" altLang="zh-CN" dirty="0" smtClean="0"/>
              <a:t>reputation</a:t>
            </a:r>
            <a:r>
              <a:rPr lang="zh-CN" altLang="en-US" dirty="0" smtClean="0"/>
              <a:t> </a:t>
            </a:r>
            <a:r>
              <a:rPr lang="zh-CN" altLang="zh-CN" dirty="0" smtClean="0"/>
              <a:t>a</a:t>
            </a:r>
            <a:r>
              <a:rPr lang="en-US" altLang="zh-CN" dirty="0" err="1" smtClean="0"/>
              <a:t>nd</a:t>
            </a:r>
            <a:r>
              <a:rPr lang="zh-CN" altLang="en-US" dirty="0" smtClean="0"/>
              <a:t> </a:t>
            </a:r>
            <a:r>
              <a:rPr lang="en-US" altLang="zh-CN" dirty="0" smtClean="0"/>
              <a:t>perception.</a:t>
            </a:r>
            <a:r>
              <a:rPr lang="zh-CN" altLang="en-US" dirty="0" smtClean="0"/>
              <a:t> </a:t>
            </a:r>
            <a:r>
              <a:rPr lang="zh-CN" altLang="zh-CN" dirty="0" smtClean="0"/>
              <a:t>S</a:t>
            </a:r>
            <a:r>
              <a:rPr lang="en-US" altLang="zh-CN" dirty="0" err="1" smtClean="0"/>
              <a:t>uarez</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forward</a:t>
            </a:r>
            <a:r>
              <a:rPr lang="zh-CN" altLang="en-US" dirty="0" smtClean="0"/>
              <a:t> </a:t>
            </a:r>
            <a:r>
              <a:rPr lang="en-US" altLang="zh-CN" dirty="0" smtClean="0"/>
              <a:t>in</a:t>
            </a:r>
            <a:r>
              <a:rPr lang="zh-CN" altLang="en-US" dirty="0" smtClean="0"/>
              <a:t> </a:t>
            </a:r>
            <a:r>
              <a:rPr lang="en-US" altLang="zh-CN" dirty="0" smtClean="0"/>
              <a:t>Uruguay.</a:t>
            </a:r>
            <a:r>
              <a:rPr lang="zh-CN" altLang="en-US" dirty="0" smtClean="0"/>
              <a:t> </a:t>
            </a:r>
            <a:r>
              <a:rPr lang="zh-CN" altLang="zh-CN" dirty="0" smtClean="0"/>
              <a:t>B</a:t>
            </a:r>
            <a:r>
              <a:rPr lang="en-US" altLang="zh-CN" dirty="0" smtClean="0"/>
              <a:t>y</a:t>
            </a:r>
            <a:r>
              <a:rPr lang="zh-CN" altLang="en-US" dirty="0" smtClean="0"/>
              <a:t> </a:t>
            </a:r>
            <a:r>
              <a:rPr lang="en-US" altLang="zh-CN" dirty="0" smtClean="0"/>
              <a:t>using</a:t>
            </a:r>
            <a:r>
              <a:rPr lang="zh-CN" altLang="en-US" dirty="0" smtClean="0"/>
              <a:t> </a:t>
            </a:r>
            <a:r>
              <a:rPr lang="en-US" altLang="zh-CN" dirty="0" smtClean="0"/>
              <a:t>weapon</a:t>
            </a:r>
            <a:r>
              <a:rPr lang="zh-CN" altLang="en-US" dirty="0" smtClean="0"/>
              <a:t> </a:t>
            </a:r>
            <a:r>
              <a:rPr lang="en-US" altLang="zh-CN" dirty="0" smtClean="0"/>
              <a:t>of</a:t>
            </a:r>
            <a:r>
              <a:rPr lang="zh-CN" altLang="en-US" dirty="0" smtClean="0"/>
              <a:t> </a:t>
            </a:r>
            <a:r>
              <a:rPr lang="en-US" altLang="zh-CN" dirty="0" smtClean="0"/>
              <a:t>mass</a:t>
            </a:r>
            <a:r>
              <a:rPr lang="zh-CN" altLang="en-US" dirty="0" smtClean="0"/>
              <a:t> </a:t>
            </a:r>
            <a:r>
              <a:rPr lang="en-US" altLang="zh-CN" dirty="0" smtClean="0"/>
              <a:t>destruction,</a:t>
            </a:r>
            <a:r>
              <a:rPr lang="zh-CN" altLang="en-US" dirty="0" smtClean="0"/>
              <a:t> </a:t>
            </a:r>
            <a:r>
              <a:rPr lang="en-US" altLang="zh-CN" dirty="0" smtClean="0"/>
              <a:t>his</a:t>
            </a:r>
            <a:r>
              <a:rPr lang="zh-CN" altLang="en-US" dirty="0" smtClean="0"/>
              <a:t> </a:t>
            </a:r>
            <a:r>
              <a:rPr lang="en-US" altLang="zh-CN" dirty="0" smtClean="0"/>
              <a:t>teeth,</a:t>
            </a:r>
            <a:r>
              <a:rPr lang="zh-CN" altLang="en-US" dirty="0" smtClean="0"/>
              <a:t> </a:t>
            </a:r>
            <a:r>
              <a:rPr lang="en-US" altLang="zh-CN" dirty="0" smtClean="0"/>
              <a:t>he</a:t>
            </a:r>
            <a:r>
              <a:rPr lang="zh-CN" altLang="en-US" dirty="0" smtClean="0"/>
              <a:t> </a:t>
            </a:r>
            <a:r>
              <a:rPr lang="zh-CN" altLang="zh-CN" dirty="0" smtClean="0"/>
              <a:t>b</a:t>
            </a:r>
            <a:r>
              <a:rPr lang="en-US" altLang="zh-CN" dirty="0" err="1" smtClean="0"/>
              <a:t>ite</a:t>
            </a:r>
            <a:r>
              <a:rPr lang="zh-CN" altLang="en-US" dirty="0" smtClean="0"/>
              <a:t> </a:t>
            </a:r>
            <a:r>
              <a:rPr lang="zh-CN" altLang="zh-CN" dirty="0" smtClean="0"/>
              <a:t>t</a:t>
            </a:r>
            <a:r>
              <a:rPr lang="en-US" altLang="zh-CN" dirty="0" smtClean="0"/>
              <a:t>he</a:t>
            </a:r>
            <a:r>
              <a:rPr lang="zh-CN" altLang="en-US" dirty="0" smtClean="0"/>
              <a:t> </a:t>
            </a:r>
            <a:r>
              <a:rPr lang="zh-CN" altLang="zh-CN" dirty="0" smtClean="0"/>
              <a:t>s</a:t>
            </a:r>
            <a:r>
              <a:rPr lang="en-US" altLang="zh-CN" dirty="0" err="1" smtClean="0"/>
              <a:t>occer</a:t>
            </a:r>
            <a:r>
              <a:rPr lang="zh-CN" altLang="en-US" dirty="0" smtClean="0"/>
              <a:t> </a:t>
            </a:r>
            <a:r>
              <a:rPr lang="en-US" altLang="zh-CN" dirty="0" smtClean="0"/>
              <a:t>play</a:t>
            </a:r>
            <a:r>
              <a:rPr lang="zh-CN" altLang="en-US" dirty="0" smtClean="0"/>
              <a:t>e</a:t>
            </a:r>
            <a:r>
              <a:rPr lang="en-US" altLang="zh-CN" dirty="0" smtClean="0"/>
              <a:t>r</a:t>
            </a:r>
            <a:r>
              <a:rPr lang="zh-CN" altLang="en-US" dirty="0" smtClean="0"/>
              <a:t> </a:t>
            </a:r>
            <a:r>
              <a:rPr lang="en-US" altLang="zh-CN" dirty="0" smtClean="0"/>
              <a:t>of</a:t>
            </a:r>
            <a:r>
              <a:rPr lang="zh-CN" altLang="en-US" dirty="0" smtClean="0"/>
              <a:t> </a:t>
            </a:r>
            <a:r>
              <a:rPr lang="en-US" altLang="zh-CN" dirty="0" err="1" smtClean="0"/>
              <a:t>Itatly</a:t>
            </a:r>
            <a:r>
              <a:rPr lang="zh-CN" altLang="en-US" dirty="0" smtClean="0"/>
              <a:t> </a:t>
            </a:r>
            <a:r>
              <a:rPr lang="en-US" altLang="zh-CN" dirty="0" smtClean="0"/>
              <a:t>on</a:t>
            </a:r>
            <a:r>
              <a:rPr lang="zh-CN" altLang="en-US" dirty="0" smtClean="0"/>
              <a:t> </a:t>
            </a:r>
            <a:r>
              <a:rPr lang="en-US" altLang="zh-CN" dirty="0" smtClean="0"/>
              <a:t>World</a:t>
            </a:r>
            <a:r>
              <a:rPr lang="zh-CN" altLang="en-US" dirty="0" smtClean="0"/>
              <a:t> </a:t>
            </a:r>
            <a:r>
              <a:rPr lang="en-US" altLang="zh-CN" dirty="0" smtClean="0"/>
              <a:t>Cup</a:t>
            </a:r>
            <a:r>
              <a:rPr lang="zh-CN" altLang="en-US" dirty="0" smtClean="0"/>
              <a:t> </a:t>
            </a:r>
            <a:r>
              <a:rPr lang="en-US" altLang="zh-CN" dirty="0" smtClean="0"/>
              <a:t>yesterday,</a:t>
            </a:r>
            <a:r>
              <a:rPr lang="zh-CN" altLang="en-US" dirty="0" smtClean="0"/>
              <a:t> </a:t>
            </a:r>
            <a:r>
              <a:rPr lang="en-US" altLang="zh-CN" dirty="0" smtClean="0"/>
              <a:t>and</a:t>
            </a:r>
            <a:r>
              <a:rPr lang="zh-CN" altLang="en-US" dirty="0" smtClean="0"/>
              <a:t> </a:t>
            </a:r>
            <a:r>
              <a:rPr lang="zh-CN" altLang="zh-CN" dirty="0" smtClean="0"/>
              <a:t>f</a:t>
            </a:r>
            <a:r>
              <a:rPr lang="en-US" altLang="zh-CN" dirty="0" err="1" smtClean="0"/>
              <a:t>inally</a:t>
            </a:r>
            <a:r>
              <a:rPr lang="zh-CN" altLang="en-US" dirty="0" smtClean="0"/>
              <a:t> </a:t>
            </a:r>
            <a:r>
              <a:rPr lang="en-US" altLang="zh-CN" dirty="0" smtClean="0"/>
              <a:t>ensured</a:t>
            </a:r>
            <a:r>
              <a:rPr lang="zh-CN" altLang="en-US" dirty="0" smtClean="0"/>
              <a:t> </a:t>
            </a:r>
            <a:r>
              <a:rPr lang="en-US" altLang="zh-CN" dirty="0" smtClean="0"/>
              <a:t>his</a:t>
            </a:r>
            <a:r>
              <a:rPr lang="zh-CN" altLang="en-US" dirty="0" smtClean="0"/>
              <a:t> </a:t>
            </a:r>
            <a:r>
              <a:rPr lang="en-US" altLang="zh-CN" dirty="0" smtClean="0"/>
              <a:t>team</a:t>
            </a:r>
            <a:r>
              <a:rPr lang="zh-CN" altLang="en-US" dirty="0" smtClean="0"/>
              <a:t> </a:t>
            </a:r>
            <a:r>
              <a:rPr lang="zh-CN" altLang="zh-CN" dirty="0" smtClean="0"/>
              <a:t>t</a:t>
            </a:r>
            <a:r>
              <a:rPr lang="en-US" altLang="zh-CN" dirty="0" smtClean="0"/>
              <a:t>o</a:t>
            </a:r>
            <a:r>
              <a:rPr lang="zh-CN" altLang="en-US" dirty="0" smtClean="0"/>
              <a:t> </a:t>
            </a:r>
            <a:r>
              <a:rPr lang="en-US" altLang="zh-CN" dirty="0" smtClean="0"/>
              <a:t>the</a:t>
            </a:r>
            <a:r>
              <a:rPr lang="zh-CN" altLang="en-US" dirty="0" smtClean="0"/>
              <a:t> </a:t>
            </a:r>
            <a:r>
              <a:rPr lang="en-US" altLang="zh-CN" dirty="0" smtClean="0"/>
              <a:t>next</a:t>
            </a:r>
            <a:r>
              <a:rPr lang="zh-CN" altLang="en-US" dirty="0" smtClean="0"/>
              <a:t> </a:t>
            </a:r>
            <a:r>
              <a:rPr lang="en-US" altLang="zh-CN" dirty="0" smtClean="0"/>
              <a:t>round.</a:t>
            </a:r>
            <a:endParaRPr lang="en-US" dirty="0"/>
          </a:p>
        </p:txBody>
      </p:sp>
      <p:sp>
        <p:nvSpPr>
          <p:cNvPr id="4" name="Slide Number Placeholder 3"/>
          <p:cNvSpPr>
            <a:spLocks noGrp="1"/>
          </p:cNvSpPr>
          <p:nvPr>
            <p:ph type="sldNum" sz="quarter" idx="10"/>
          </p:nvPr>
        </p:nvSpPr>
        <p:spPr/>
        <p:txBody>
          <a:bodyPr/>
          <a:lstStyle/>
          <a:p>
            <a:fld id="{8A09940F-40E2-4FAA-B17D-663BC1252F14}" type="slidenum">
              <a:rPr lang="en-US" smtClean="0"/>
              <a:pPr/>
              <a:t>91</a:t>
            </a:fld>
            <a:endParaRPr lang="en-US"/>
          </a:p>
        </p:txBody>
      </p:sp>
    </p:spTree>
    <p:extLst>
      <p:ext uri="{BB962C8B-B14F-4D97-AF65-F5344CB8AC3E}">
        <p14:creationId xmlns:p14="http://schemas.microsoft.com/office/powerpoint/2010/main" val="2944554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2387C94-2894-447F-820A-5468EF16314B}" type="slidenum">
              <a:rPr lang="en-US" smtClean="0"/>
              <a:pPr eaLnBrk="1" hangingPunct="1"/>
              <a:t>93</a:t>
            </a:fld>
            <a:endParaRPr lang="en-US" smtClean="0"/>
          </a:p>
        </p:txBody>
      </p:sp>
      <p:sp>
        <p:nvSpPr>
          <p:cNvPr id="105475" name="Rectangle 2"/>
          <p:cNvSpPr>
            <a:spLocks noGrp="1" noRot="1" noChangeAspect="1" noTextEdit="1"/>
          </p:cNvSpPr>
          <p:nvPr>
            <p:ph type="sldImg"/>
          </p:nvPr>
        </p:nvSpPr>
        <p:spPr>
          <a:xfrm>
            <a:off x="1144588" y="685800"/>
            <a:ext cx="4570412" cy="3429000"/>
          </a:xfrm>
          <a:ln/>
        </p:spPr>
      </p:sp>
      <p:sp>
        <p:nvSpPr>
          <p:cNvPr id="105476" name="Rectangle 3"/>
          <p:cNvSpPr>
            <a:spLocks noGrp="1"/>
          </p:cNvSpPr>
          <p:nvPr>
            <p:ph type="body" idx="1"/>
          </p:nvPr>
        </p:nvSpPr>
        <p:spPr>
          <a:noFill/>
        </p:spPr>
        <p:txBody>
          <a:bodyPr lIns="91427" tIns="45713" rIns="91427" bIns="45713"/>
          <a:lstStyle/>
          <a:p>
            <a:pPr eaLnBrk="1" hangingPunct="1">
              <a:lnSpc>
                <a:spcPct val="90000"/>
              </a:lnSpc>
            </a:pPr>
            <a:r>
              <a:rPr lang="en-US" altLang="zh-CN" smtClean="0"/>
              <a:t> </a:t>
            </a:r>
            <a:r>
              <a:rPr lang="en-US" smtClean="0"/>
              <a:t>Facilitate a military analyst in expert finding and terrorist information search gathering, control and analysis for any given query</a:t>
            </a:r>
          </a:p>
          <a:p>
            <a:pPr eaLnBrk="1" hangingPunct="1">
              <a:lnSpc>
                <a:spcPct val="90000"/>
              </a:lnSpc>
            </a:pPr>
            <a:r>
              <a:rPr lang="en-US" smtClean="0"/>
              <a:t> Entity-topic analyzer for self-expansion and self-boosting: Terrorism organization </a:t>
            </a:r>
            <a:r>
              <a:rPr lang="en-US" smtClean="0">
                <a:sym typeface="Wingdings" pitchFamily="2" charset="2"/>
              </a:rPr>
              <a:t></a:t>
            </a:r>
            <a:r>
              <a:rPr lang="en-US" smtClean="0"/>
              <a:t> members </a:t>
            </a:r>
            <a:r>
              <a:rPr lang="en-US" smtClean="0">
                <a:sym typeface="Wingdings" pitchFamily="2" charset="2"/>
              </a:rPr>
              <a:t></a:t>
            </a:r>
            <a:r>
              <a:rPr lang="en-US" smtClean="0"/>
              <a:t> status of members (die, arrest,...) and information networks associated with each member</a:t>
            </a:r>
          </a:p>
          <a:p>
            <a:pPr eaLnBrk="1" hangingPunct="1">
              <a:lnSpc>
                <a:spcPct val="90000"/>
              </a:lnSpc>
            </a:pPr>
            <a:endParaRPr lang="en-US" altLang="zh-CN" smtClean="0"/>
          </a:p>
          <a:p>
            <a:pPr eaLnBrk="1" hangingPunct="1">
              <a:lnSpc>
                <a:spcPct val="90000"/>
              </a:lnSpc>
            </a:pPr>
            <a:r>
              <a:rPr lang="en-US" altLang="zh-CN" smtClean="0"/>
              <a:t>Motivation:</a:t>
            </a:r>
          </a:p>
          <a:p>
            <a:pPr lvl="1" eaLnBrk="1" hangingPunct="1">
              <a:lnSpc>
                <a:spcPct val="90000"/>
              </a:lnSpc>
            </a:pPr>
            <a:r>
              <a:rPr lang="en-US" altLang="zh-CN" smtClean="0"/>
              <a:t>In many scenarios, a user may only know information about limited portions of objects or dimensions of links and thus have difficulty at creating informative queries</a:t>
            </a:r>
          </a:p>
          <a:p>
            <a:pPr lvl="1" eaLnBrk="1" hangingPunct="1">
              <a:lnSpc>
                <a:spcPct val="90000"/>
              </a:lnSpc>
            </a:pPr>
            <a:r>
              <a:rPr lang="en-US" altLang="zh-CN" smtClean="0"/>
              <a:t>For example, a military data analyst may have a list of famous terrorism organizations without knowing their detailed person member names, but still wish to track activities about these members</a:t>
            </a:r>
          </a:p>
          <a:p>
            <a:pPr lvl="1" eaLnBrk="1" hangingPunct="1">
              <a:lnSpc>
                <a:spcPct val="90000"/>
              </a:lnSpc>
            </a:pPr>
            <a:endParaRPr lang="en-US" altLang="zh-CN" smtClean="0"/>
          </a:p>
          <a:p>
            <a:pPr eaLnBrk="1" hangingPunct="1">
              <a:lnSpc>
                <a:spcPct val="90000"/>
              </a:lnSpc>
            </a:pPr>
            <a:r>
              <a:rPr lang="en-US" altLang="zh-CN" smtClean="0"/>
              <a:t>Search and Browsing Text-Rich Information Networks</a:t>
            </a:r>
          </a:p>
          <a:p>
            <a:pPr lvl="1" eaLnBrk="1" hangingPunct="1">
              <a:lnSpc>
                <a:spcPct val="90000"/>
              </a:lnSpc>
            </a:pPr>
            <a:r>
              <a:rPr lang="en-US" altLang="zh-CN" smtClean="0"/>
              <a:t>A user can choose any types of certain queries</a:t>
            </a:r>
          </a:p>
          <a:p>
            <a:pPr lvl="1" eaLnBrk="1" hangingPunct="1">
              <a:lnSpc>
                <a:spcPct val="90000"/>
              </a:lnSpc>
            </a:pPr>
            <a:r>
              <a:rPr lang="en-US" altLang="zh-CN" smtClean="0"/>
              <a:t>Developed methods to efficiently trace membership relations, activities and information clusters involving any specific entities</a:t>
            </a:r>
          </a:p>
          <a:p>
            <a:pPr lvl="1" eaLnBrk="1" hangingPunct="1">
              <a:lnSpc>
                <a:spcPct val="90000"/>
              </a:lnSpc>
            </a:pPr>
            <a:r>
              <a:rPr lang="en-US" altLang="zh-CN" smtClean="0"/>
              <a:t>Improve the quality of information by the interconnected network itself (self-boosting information networks)</a:t>
            </a:r>
          </a:p>
          <a:p>
            <a:pPr eaLnBrk="1" hangingPunct="1">
              <a:lnSpc>
                <a:spcPct val="90000"/>
              </a:lnSpc>
            </a:pPr>
            <a:endParaRPr lang="en-US" altLang="zh-CN" smtClean="0"/>
          </a:p>
          <a:p>
            <a:pPr eaLnBrk="1" hangingPunct="1">
              <a:lnSpc>
                <a:spcPct val="90000"/>
              </a:lnSpc>
            </a:pPr>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1F5989A-AFC3-4D4C-91B8-90B79120C3E5}" type="slidenum">
              <a:rPr lang="en-US" smtClean="0"/>
              <a:pPr eaLnBrk="1" hangingPunct="1"/>
              <a:t>94</a:t>
            </a:fld>
            <a:endParaRPr lang="en-US" smtClean="0"/>
          </a:p>
        </p:txBody>
      </p:sp>
      <p:sp>
        <p:nvSpPr>
          <p:cNvPr id="106499" name="Rectangle 7"/>
          <p:cNvSpPr txBox="1">
            <a:spLocks noGrp="1" noChangeArrowheads="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66788" eaLnBrk="0" hangingPunct="0">
              <a:defRPr>
                <a:solidFill>
                  <a:schemeClr val="tx1"/>
                </a:solidFill>
                <a:latin typeface="Arial" pitchFamily="34" charset="0"/>
                <a:cs typeface="Arial" pitchFamily="34" charset="0"/>
              </a:defRPr>
            </a:lvl1pPr>
            <a:lvl2pPr marL="742950" indent="-285750" defTabSz="966788" eaLnBrk="0" hangingPunct="0">
              <a:defRPr>
                <a:solidFill>
                  <a:schemeClr val="tx1"/>
                </a:solidFill>
                <a:latin typeface="Arial" pitchFamily="34" charset="0"/>
                <a:cs typeface="Arial" pitchFamily="34" charset="0"/>
              </a:defRPr>
            </a:lvl2pPr>
            <a:lvl3pPr marL="1143000" indent="-228600" defTabSz="966788" eaLnBrk="0" hangingPunct="0">
              <a:defRPr>
                <a:solidFill>
                  <a:schemeClr val="tx1"/>
                </a:solidFill>
                <a:latin typeface="Arial" pitchFamily="34" charset="0"/>
                <a:cs typeface="Arial" pitchFamily="34" charset="0"/>
              </a:defRPr>
            </a:lvl3pPr>
            <a:lvl4pPr marL="1600200" indent="-228600" defTabSz="966788" eaLnBrk="0" hangingPunct="0">
              <a:defRPr>
                <a:solidFill>
                  <a:schemeClr val="tx1"/>
                </a:solidFill>
                <a:latin typeface="Arial" pitchFamily="34" charset="0"/>
                <a:cs typeface="Arial" pitchFamily="34" charset="0"/>
              </a:defRPr>
            </a:lvl4pPr>
            <a:lvl5pPr marL="2057400" indent="-228600" defTabSz="966788" eaLnBrk="0" hangingPunct="0">
              <a:defRPr>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A9EF1EC-0E42-4AE1-8208-D79737B0A2BB}" type="slidenum">
              <a:rPr lang="en-US" sz="1200">
                <a:ea typeface="MS PGothic" pitchFamily="34" charset="-128"/>
              </a:rPr>
              <a:pPr algn="r" eaLnBrk="1" hangingPunct="1"/>
              <a:t>94</a:t>
            </a:fld>
            <a:endParaRPr lang="en-US" sz="1200">
              <a:ea typeface="MS PGothic" pitchFamily="34" charset="-128"/>
            </a:endParaRPr>
          </a:p>
        </p:txBody>
      </p:sp>
      <p:sp>
        <p:nvSpPr>
          <p:cNvPr id="106500" name="Rectangle 2"/>
          <p:cNvSpPr>
            <a:spLocks noGrp="1" noRot="1" noChangeAspect="1" noChangeArrowheads="1" noTextEdit="1"/>
          </p:cNvSpPr>
          <p:nvPr>
            <p:ph type="sldImg"/>
          </p:nvPr>
        </p:nvSpPr>
        <p:spPr>
          <a:xfrm>
            <a:off x="1144588" y="685800"/>
            <a:ext cx="4570412" cy="3429000"/>
          </a:xfrm>
          <a:ln/>
        </p:spPr>
      </p:sp>
      <p:sp>
        <p:nvSpPr>
          <p:cNvPr id="106501"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14485" eaLnBrk="0" hangingPunct="0">
              <a:defRPr>
                <a:solidFill>
                  <a:schemeClr val="tx1"/>
                </a:solidFill>
                <a:latin typeface="Arial" pitchFamily="34" charset="0"/>
                <a:cs typeface="Arial" pitchFamily="34" charset="0"/>
              </a:defRPr>
            </a:lvl1pPr>
            <a:lvl2pPr marL="702756" indent="-270291" defTabSz="914485" eaLnBrk="0" hangingPunct="0">
              <a:defRPr>
                <a:solidFill>
                  <a:schemeClr val="tx1"/>
                </a:solidFill>
                <a:latin typeface="Arial" pitchFamily="34" charset="0"/>
                <a:cs typeface="Arial" pitchFamily="34" charset="0"/>
              </a:defRPr>
            </a:lvl2pPr>
            <a:lvl3pPr marL="1081164" indent="-216233" defTabSz="914485" eaLnBrk="0" hangingPunct="0">
              <a:defRPr>
                <a:solidFill>
                  <a:schemeClr val="tx1"/>
                </a:solidFill>
                <a:latin typeface="Arial" pitchFamily="34" charset="0"/>
                <a:cs typeface="Arial" pitchFamily="34" charset="0"/>
              </a:defRPr>
            </a:lvl3pPr>
            <a:lvl4pPr marL="1513629" indent="-216233" defTabSz="914485" eaLnBrk="0" hangingPunct="0">
              <a:defRPr>
                <a:solidFill>
                  <a:schemeClr val="tx1"/>
                </a:solidFill>
                <a:latin typeface="Arial" pitchFamily="34" charset="0"/>
                <a:cs typeface="Arial" pitchFamily="34" charset="0"/>
              </a:defRPr>
            </a:lvl4pPr>
            <a:lvl5pPr marL="1946095" indent="-216233" defTabSz="914485" eaLnBrk="0" hangingPunct="0">
              <a:defRPr>
                <a:solidFill>
                  <a:schemeClr val="tx1"/>
                </a:solidFill>
                <a:latin typeface="Arial" pitchFamily="34" charset="0"/>
                <a:cs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cs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cs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cs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DA9D004-6C4C-4135-9FC8-66BB0B450314}" type="slidenum">
              <a:rPr lang="en-US" smtClean="0"/>
              <a:pPr eaLnBrk="1" hangingPunct="1"/>
              <a:t>95</a:t>
            </a:fld>
            <a:endParaRPr lang="en-US" smtClean="0"/>
          </a:p>
        </p:txBody>
      </p:sp>
      <p:sp>
        <p:nvSpPr>
          <p:cNvPr id="107523" name="Rectangle 7"/>
          <p:cNvSpPr txBox="1">
            <a:spLocks noGrp="1" noChangeArrowheads="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966788" eaLnBrk="0" hangingPunct="0">
              <a:defRPr>
                <a:solidFill>
                  <a:schemeClr val="tx1"/>
                </a:solidFill>
                <a:latin typeface="Arial" pitchFamily="34" charset="0"/>
                <a:cs typeface="Arial" pitchFamily="34" charset="0"/>
              </a:defRPr>
            </a:lvl1pPr>
            <a:lvl2pPr marL="742950" indent="-285750" defTabSz="966788" eaLnBrk="0" hangingPunct="0">
              <a:defRPr>
                <a:solidFill>
                  <a:schemeClr val="tx1"/>
                </a:solidFill>
                <a:latin typeface="Arial" pitchFamily="34" charset="0"/>
                <a:cs typeface="Arial" pitchFamily="34" charset="0"/>
              </a:defRPr>
            </a:lvl2pPr>
            <a:lvl3pPr marL="1143000" indent="-228600" defTabSz="966788" eaLnBrk="0" hangingPunct="0">
              <a:defRPr>
                <a:solidFill>
                  <a:schemeClr val="tx1"/>
                </a:solidFill>
                <a:latin typeface="Arial" pitchFamily="34" charset="0"/>
                <a:cs typeface="Arial" pitchFamily="34" charset="0"/>
              </a:defRPr>
            </a:lvl3pPr>
            <a:lvl4pPr marL="1600200" indent="-228600" defTabSz="966788" eaLnBrk="0" hangingPunct="0">
              <a:defRPr>
                <a:solidFill>
                  <a:schemeClr val="tx1"/>
                </a:solidFill>
                <a:latin typeface="Arial" pitchFamily="34" charset="0"/>
                <a:cs typeface="Arial" pitchFamily="34" charset="0"/>
              </a:defRPr>
            </a:lvl4pPr>
            <a:lvl5pPr marL="2057400" indent="-228600" defTabSz="966788" eaLnBrk="0" hangingPunct="0">
              <a:defRPr>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2361AE4F-A17C-4605-83A9-B95609723F8B}" type="slidenum">
              <a:rPr lang="en-US" sz="1200">
                <a:ea typeface="MS PGothic" pitchFamily="34" charset="-128"/>
              </a:rPr>
              <a:pPr algn="r" eaLnBrk="1" hangingPunct="1"/>
              <a:t>95</a:t>
            </a:fld>
            <a:endParaRPr lang="en-US" sz="1200">
              <a:ea typeface="MS PGothic" pitchFamily="34" charset="-128"/>
            </a:endParaRPr>
          </a:p>
        </p:txBody>
      </p:sp>
      <p:sp>
        <p:nvSpPr>
          <p:cNvPr id="107524" name="Rectangle 2"/>
          <p:cNvSpPr>
            <a:spLocks noGrp="1" noRot="1" noChangeAspect="1" noChangeArrowheads="1" noTextEdit="1"/>
          </p:cNvSpPr>
          <p:nvPr>
            <p:ph type="sldImg"/>
          </p:nvPr>
        </p:nvSpPr>
        <p:spPr>
          <a:xfrm>
            <a:off x="1144588" y="685800"/>
            <a:ext cx="4570412" cy="3429000"/>
          </a:xfrm>
          <a:ln/>
        </p:spPr>
      </p:sp>
      <p:sp>
        <p:nvSpPr>
          <p:cNvPr id="107525"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smtClean="0">
                <a:latin typeface="+mn-lt"/>
                <a:ea typeface="+mn-ea"/>
              </a:rPr>
              <a:t>For each slot filler node, we construct its local knowledge graph by including context nodes which are reachable by traversing at most two dependency edges.</a:t>
            </a:r>
            <a:endParaRPr lang="en-US" dirty="0"/>
          </a:p>
        </p:txBody>
      </p:sp>
      <p:sp>
        <p:nvSpPr>
          <p:cNvPr id="154628" name="Slide Number Placeholder 3"/>
          <p:cNvSpPr>
            <a:spLocks noGrp="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0C42A1D3-9C5E-4D89-BD5A-2102DEADB6FF}" type="slidenum">
              <a:rPr lang="en-US" smtClean="0"/>
              <a:pPr/>
              <a:t>96</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3D7E15A-14D8-4599-A257-B6CB844D925E}" type="slidenum">
              <a:rPr lang="en-US" altLang="zh-CN" smtClean="0"/>
              <a:pPr/>
              <a:t>18</a:t>
            </a:fld>
            <a:endParaRPr lang="en-US" altLang="zh-CN"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4D367F49-3792-49D4-9132-5B395BECDF40}" type="slidenum">
              <a:rPr lang="en-US" altLang="zh-CN" smtClean="0"/>
              <a:pPr/>
              <a:t>20</a:t>
            </a:fld>
            <a:endParaRPr lang="en-US" altLang="zh-CN"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56B4500-B647-4AD4-91C0-7AFEDCAB0D7E}" type="slidenum">
              <a:rPr lang="en-US" altLang="zh-CN" smtClean="0"/>
              <a:pPr/>
              <a:t>22</a:t>
            </a:fld>
            <a:endParaRPr lang="en-US" altLang="zh-CN"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9A35E86-B063-400A-9F91-76DA1CD49FEA}" type="slidenum">
              <a:rPr lang="en-US" altLang="zh-CN" smtClean="0"/>
              <a:pPr/>
              <a:t>26</a:t>
            </a:fld>
            <a:endParaRPr lang="en-US" altLang="zh-CN"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914183" y="4343913"/>
            <a:ext cx="5029635" cy="4114361"/>
          </a:xfrm>
          <a:noFill/>
        </p:spPr>
        <p:txBody>
          <a:bodyPr/>
          <a:lstStyle/>
          <a:p>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C4A0A29-874D-41E8-8A14-897D226E5E1B}" type="datetime1">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E4E00-0EEE-4792-8933-D0F265C3952E}"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77F2C4-7286-4D40-886D-601FC6F69DBD}" type="datetime1">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5185EB-B185-4E2B-9D93-5FC9B0EDE52C}" type="datetime1">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600200"/>
            <a:ext cx="381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381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9651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endParaRPr lang="en-US" noProof="0"/>
          </a:p>
        </p:txBody>
      </p:sp>
    </p:spTree>
    <p:extLst>
      <p:ext uri="{BB962C8B-B14F-4D97-AF65-F5344CB8AC3E}">
        <p14:creationId xmlns:p14="http://schemas.microsoft.com/office/powerpoint/2010/main" val="150178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53D632F-89A9-4297-8D56-AE3866F96B7F}" type="datetime1">
              <a:rPr lang="en-US" altLang="en-US" smtClean="0"/>
              <a:t>9/2/2014</a:t>
            </a:fld>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77EA003F-D2C9-4035-B163-AC82802066C8}" type="slidenum">
              <a:rPr lang="en-US"/>
              <a:pPr>
                <a:defRPr/>
              </a:pPr>
              <a:t>‹#›</a:t>
            </a:fld>
            <a:endParaRPr lang="en-US"/>
          </a:p>
        </p:txBody>
      </p:sp>
    </p:spTree>
    <p:extLst>
      <p:ext uri="{BB962C8B-B14F-4D97-AF65-F5344CB8AC3E}">
        <p14:creationId xmlns:p14="http://schemas.microsoft.com/office/powerpoint/2010/main" val="349035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E5E52-3ECA-4E7E-B302-5DDA0B4B8E1E}" type="datetime1">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3FAA8C-ABD1-44B3-B286-1E938E699263}" type="datetime1">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E4E00-0EEE-4792-8933-D0F265C3952E}"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8ADF4A-57F7-4F15-8F94-BC7425F6DB96}" type="datetime1">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F481B1-B952-4BD6-82AB-95E5DD5E7789}" type="datetime1">
              <a:rPr lang="en-US" smtClean="0"/>
              <a:t>9/2/2014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E4E00-0EEE-4792-8933-D0F265C3952E}"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721FD1-9972-4421-8793-266D31B7A817}" type="datetime1">
              <a:rPr lang="en-US" smtClean="0"/>
              <a:t>9/2/2014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CF617-48F3-495A-B0AF-9271F5428F00}" type="datetime1">
              <a:rPr lang="en-US" smtClean="0"/>
              <a:t>9/2/2014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4A6AB4-61B0-4D4B-91BF-7E56C849097C}" type="datetime1">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E4E00-0EEE-4792-8933-D0F265C3952E}"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34386D-DC1A-49E8-B8C3-843EA228037A}" type="datetime1">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E4E00-0EEE-4792-8933-D0F265C3952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FBC69130-644C-4AE1-A661-25931AC27089}" type="datetime1">
              <a:rPr lang="en-US" smtClean="0"/>
              <a:t>9/2/2014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D8E4E00-0EEE-4792-8933-D0F265C3952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3.bin"/><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hyperlink" Target="http://nlp.cs.rpi.edu/hengji.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nlp.cs.rpi.edu/" TargetMode="External"/><Relationship Id="rId4" Type="http://schemas.openxmlformats.org/officeDocument/2006/relationships/hyperlink" Target="https://sites.google.com/site/hongzhaohuang/"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WFR3lOm_xh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hyperlink" Target="http://www-history.mcs.st-and.ac.uk/BigPictures/Bellman.jpeg" TargetMode="External"/><Relationship Id="rId7" Type="http://schemas.openxmlformats.org/officeDocument/2006/relationships/hyperlink" Target="http://innovationmcr.files.wordpress.com/2009/08/1954_turing_large.jp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hyperlink" Target="http://en.wikipedia.org/wiki/File:Aristotle_Altemps_Inv8575.jpg" TargetMode="External"/><Relationship Id="rId10" Type="http://schemas.openxmlformats.org/officeDocument/2006/relationships/image" Target="../media/image54.jpeg"/><Relationship Id="rId4" Type="http://schemas.openxmlformats.org/officeDocument/2006/relationships/image" Target="../media/image51.jpeg"/><Relationship Id="rId9" Type="http://schemas.openxmlformats.org/officeDocument/2006/relationships/hyperlink" Target="http://upload.wikimedia.org/wikipedia/en/d/d4/Thomas_Bayes.gi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hyperlink" Target="https://exchange.rpi.edu/owa/redir.aspx?C=gt-JXxwOgEq-EYHE46iLY-ZRuE2p6tAIcTA4SU16mRauSZCrIeJNq_U7bSFDuJnGj0MIx6Dz_Vo.&amp;URL=http://j-archiv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mailto:jih@rpi.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306.ibm.com/software/pervasive/tech/demos/tts.shtml" TargetMode="External"/><Relationship Id="rId2" Type="http://schemas.openxmlformats.org/officeDocument/2006/relationships/hyperlink" Target="http://www.research.att.com/~ttsweb/tts/demo.php" TargetMode="External"/><Relationship Id="rId1" Type="http://schemas.openxmlformats.org/officeDocument/2006/relationships/slideLayout" Target="../slideLayouts/slideLayout2.xml"/><Relationship Id="rId6" Type="http://schemas.openxmlformats.org/officeDocument/2006/relationships/hyperlink" Target="http://www-2.cs.cmu.edu/~awb/festival_demos/index.html" TargetMode="External"/><Relationship Id="rId5" Type="http://schemas.openxmlformats.org/officeDocument/2006/relationships/hyperlink" Target="http://www.rhetorical.com/cgi-bin/demo.cgi" TargetMode="External"/><Relationship Id="rId4" Type="http://schemas.openxmlformats.org/officeDocument/2006/relationships/hyperlink" Target="http://www.cepstral.com/cgi-bin/demos/genera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cs.colorado.edu/~martin/slp.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mkp.com/books_catalog/catalog.asp?ISBN=1-55860-901-6" TargetMode="External"/><Relationship Id="rId5" Type="http://schemas.openxmlformats.org/officeDocument/2006/relationships/hyperlink" Target="http://web.engr.illinois.edu/~hanj/bk3" TargetMode="External"/><Relationship Id="rId4" Type="http://schemas.openxmlformats.org/officeDocument/2006/relationships/hyperlink" Target="http://www-stat.stanford.edu/~tibs/ElemStatLear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eg"/></Relationships>
</file>

<file path=ppt/slides/_rels/slide9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tt.zubiaga.org/ui/enhanced-2.0/?date=2012/02/25"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1835150" y="1125538"/>
            <a:ext cx="7489825" cy="2209800"/>
          </a:xfrm>
        </p:spPr>
        <p:txBody>
          <a:bodyPr/>
          <a:lstStyle/>
          <a:p>
            <a:pPr eaLnBrk="1" hangingPunct="1"/>
            <a:r>
              <a:rPr lang="en-US" altLang="zh-CN" sz="3000" dirty="0" smtClean="0">
                <a:latin typeface="Verdana" pitchFamily="34" charset="0"/>
              </a:rPr>
              <a:t>Introduction to </a:t>
            </a:r>
            <a:r>
              <a:rPr lang="en-US" altLang="zh-CN" sz="3000" dirty="0" smtClean="0">
                <a:latin typeface="Verdana" pitchFamily="34" charset="0"/>
              </a:rPr>
              <a:t>NLP</a:t>
            </a:r>
            <a:endParaRPr lang="en-US" altLang="zh-CN" sz="3000" dirty="0" smtClean="0">
              <a:latin typeface="Verdana" pitchFamily="34" charset="0"/>
            </a:endParaRPr>
          </a:p>
        </p:txBody>
      </p:sp>
      <p:sp>
        <p:nvSpPr>
          <p:cNvPr id="3076" name="Rectangle 3"/>
          <p:cNvSpPr>
            <a:spLocks noGrp="1" noChangeArrowheads="1"/>
          </p:cNvSpPr>
          <p:nvPr>
            <p:ph type="subTitle" idx="1"/>
          </p:nvPr>
        </p:nvSpPr>
        <p:spPr>
          <a:xfrm>
            <a:off x="1944688" y="4148138"/>
            <a:ext cx="6110287" cy="1246187"/>
          </a:xfrm>
        </p:spPr>
        <p:txBody>
          <a:bodyPr/>
          <a:lstStyle/>
          <a:p>
            <a:pPr eaLnBrk="1" hangingPunct="1">
              <a:lnSpc>
                <a:spcPct val="80000"/>
              </a:lnSpc>
            </a:pPr>
            <a:r>
              <a:rPr lang="en-US" altLang="zh-CN" sz="2000" dirty="0" err="1" smtClean="0"/>
              <a:t>Heng</a:t>
            </a:r>
            <a:r>
              <a:rPr lang="en-US" altLang="zh-CN" sz="2000" dirty="0" smtClean="0"/>
              <a:t> </a:t>
            </a:r>
            <a:r>
              <a:rPr lang="en-US" altLang="zh-CN" sz="2000" dirty="0" err="1" smtClean="0"/>
              <a:t>Ji</a:t>
            </a:r>
            <a:endParaRPr lang="en-US" altLang="zh-CN" sz="2000" dirty="0" smtClean="0"/>
          </a:p>
          <a:p>
            <a:pPr eaLnBrk="1" hangingPunct="1">
              <a:lnSpc>
                <a:spcPct val="80000"/>
              </a:lnSpc>
            </a:pPr>
            <a:endParaRPr lang="en-US" altLang="zh-CN" sz="1000" dirty="0" smtClean="0"/>
          </a:p>
          <a:p>
            <a:pPr eaLnBrk="1" hangingPunct="1">
              <a:lnSpc>
                <a:spcPct val="80000"/>
              </a:lnSpc>
            </a:pPr>
            <a:r>
              <a:rPr lang="en-US" altLang="zh-CN" sz="1800" dirty="0" smtClean="0"/>
              <a:t>jih@rpi.edu</a:t>
            </a:r>
            <a:endParaRPr lang="en-US" altLang="zh-CN" sz="1400" dirty="0" smtClean="0"/>
          </a:p>
          <a:p>
            <a:pPr eaLnBrk="1" hangingPunct="1">
              <a:lnSpc>
                <a:spcPct val="80000"/>
              </a:lnSpc>
            </a:pPr>
            <a:r>
              <a:rPr lang="en-US" altLang="zh-CN" sz="1400" dirty="0" smtClean="0"/>
              <a:t>September 3, </a:t>
            </a:r>
            <a:r>
              <a:rPr lang="en-US" altLang="zh-CN" sz="1400" dirty="0" smtClean="0"/>
              <a:t>2014</a:t>
            </a:r>
          </a:p>
          <a:p>
            <a:pPr eaLnBrk="1" hangingPunct="1">
              <a:lnSpc>
                <a:spcPct val="80000"/>
              </a:lnSpc>
            </a:pPr>
            <a:endParaRPr lang="en-US" altLang="zh-CN" sz="1600" dirty="0" smtClean="0"/>
          </a:p>
        </p:txBody>
      </p:sp>
    </p:spTree>
    <p:extLst>
      <p:ext uri="{BB962C8B-B14F-4D97-AF65-F5344CB8AC3E}">
        <p14:creationId xmlns:p14="http://schemas.microsoft.com/office/powerpoint/2010/main" val="166766371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600" smtClean="0">
                <a:latin typeface="Verdana" pitchFamily="34" charset="0"/>
              </a:rPr>
              <a:t>Grading</a:t>
            </a:r>
          </a:p>
        </p:txBody>
      </p:sp>
      <p:sp>
        <p:nvSpPr>
          <p:cNvPr id="17412" name="Rectangle 3"/>
          <p:cNvSpPr>
            <a:spLocks noGrp="1" noChangeArrowheads="1"/>
          </p:cNvSpPr>
          <p:nvPr>
            <p:ph type="body" idx="1"/>
          </p:nvPr>
        </p:nvSpPr>
        <p:spPr/>
        <p:txBody>
          <a:bodyPr/>
          <a:lstStyle/>
          <a:p>
            <a:r>
              <a:rPr lang="en-US" dirty="0"/>
              <a:t>5</a:t>
            </a:r>
            <a:r>
              <a:rPr lang="en-US" dirty="0"/>
              <a:t> Assignments </a:t>
            </a:r>
            <a:r>
              <a:rPr lang="en-US" dirty="0" smtClean="0"/>
              <a:t>(50</a:t>
            </a:r>
            <a:r>
              <a:rPr lang="en-US" dirty="0"/>
              <a:t>%)</a:t>
            </a:r>
          </a:p>
          <a:p>
            <a:r>
              <a:rPr lang="en-US" dirty="0"/>
              <a:t>Term Project </a:t>
            </a:r>
            <a:r>
              <a:rPr lang="en-US" dirty="0" smtClean="0"/>
              <a:t>(50</a:t>
            </a:r>
            <a:r>
              <a:rPr lang="en-US" dirty="0"/>
              <a:t>%) </a:t>
            </a:r>
          </a:p>
          <a:p>
            <a:pPr lvl="1"/>
            <a:r>
              <a:rPr lang="en-US" dirty="0"/>
              <a:t>Proposal writing and presentation: 5% </a:t>
            </a:r>
          </a:p>
          <a:p>
            <a:pPr lvl="1"/>
            <a:r>
              <a:rPr lang="en-US" dirty="0"/>
              <a:t>Project implementation: </a:t>
            </a:r>
            <a:r>
              <a:rPr lang="en-US" dirty="0" smtClean="0"/>
              <a:t>30</a:t>
            </a:r>
            <a:r>
              <a:rPr lang="en-US" dirty="0" smtClean="0"/>
              <a:t>% </a:t>
            </a:r>
            <a:endParaRPr lang="en-US" dirty="0"/>
          </a:p>
          <a:p>
            <a:pPr lvl="1"/>
            <a:r>
              <a:rPr lang="en-US" dirty="0"/>
              <a:t>Final Project Report writing </a:t>
            </a:r>
            <a:r>
              <a:rPr lang="en-US" dirty="0" smtClean="0"/>
              <a:t>15%</a:t>
            </a:r>
            <a:endParaRPr lang="en-US" dirty="0"/>
          </a:p>
        </p:txBody>
      </p:sp>
    </p:spTree>
    <p:extLst>
      <p:ext uri="{BB962C8B-B14F-4D97-AF65-F5344CB8AC3E}">
        <p14:creationId xmlns:p14="http://schemas.microsoft.com/office/powerpoint/2010/main" val="3558126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CN" smtClean="0"/>
              <a:t>Class Policy</a:t>
            </a:r>
          </a:p>
        </p:txBody>
      </p:sp>
      <p:sp>
        <p:nvSpPr>
          <p:cNvPr id="19460" name="Rectangle 3"/>
          <p:cNvSpPr>
            <a:spLocks noGrp="1" noChangeArrowheads="1"/>
          </p:cNvSpPr>
          <p:nvPr>
            <p:ph type="body" idx="1"/>
          </p:nvPr>
        </p:nvSpPr>
        <p:spPr/>
        <p:txBody>
          <a:bodyPr>
            <a:normAutofit/>
          </a:bodyPr>
          <a:lstStyle/>
          <a:p>
            <a:r>
              <a:rPr lang="en-US" dirty="0"/>
              <a:t>Restricted Academic </a:t>
            </a:r>
            <a:r>
              <a:rPr lang="en-US" dirty="0" smtClean="0"/>
              <a:t>Integrity</a:t>
            </a:r>
          </a:p>
          <a:p>
            <a:pPr lvl="1"/>
            <a:r>
              <a:rPr lang="en-US" dirty="0" smtClean="0"/>
              <a:t>You cannot use this course for qualify requirement yet, so no need to cheat</a:t>
            </a:r>
          </a:p>
          <a:p>
            <a:pPr lvl="1"/>
            <a:r>
              <a:rPr lang="en-US" dirty="0" smtClean="0"/>
              <a:t>Take the course ONLY IF it’s helpful for your research &amp; you are interested in NLP</a:t>
            </a:r>
            <a:endParaRPr lang="en-US" dirty="0"/>
          </a:p>
          <a:p>
            <a:r>
              <a:rPr lang="en-US" dirty="0"/>
              <a:t>NO Incompleteness are accepted</a:t>
            </a:r>
          </a:p>
          <a:p>
            <a:r>
              <a:rPr lang="en-US" dirty="0"/>
              <a:t>NO Late Assignments are accepted</a:t>
            </a:r>
          </a:p>
          <a:p>
            <a:r>
              <a:rPr lang="en-US" dirty="0"/>
              <a:t>NO cell phones and internet surfing are allowed in the classroom </a:t>
            </a:r>
          </a:p>
          <a:p>
            <a:r>
              <a:rPr lang="en-US" dirty="0"/>
              <a:t>Don't come late to the class, if you are late more than 10 minutes, simply skip it in order not to disturb the </a:t>
            </a:r>
            <a:r>
              <a:rPr lang="en-US" dirty="0" smtClean="0"/>
              <a:t>lecture</a:t>
            </a:r>
            <a:endParaRPr lang="en-US" dirty="0"/>
          </a:p>
        </p:txBody>
      </p:sp>
    </p:spTree>
    <p:extLst>
      <p:ext uri="{BB962C8B-B14F-4D97-AF65-F5344CB8AC3E}">
        <p14:creationId xmlns:p14="http://schemas.microsoft.com/office/powerpoint/2010/main" val="316152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pPr>
              <a:buFont typeface="Wingdings" pitchFamily="2" charset="2"/>
              <a:buChar char="Ø"/>
            </a:pPr>
            <a:r>
              <a:rPr lang="en-US" altLang="zh-CN" dirty="0" smtClean="0"/>
              <a:t>Introduction to NLP</a:t>
            </a:r>
          </a:p>
          <a:p>
            <a:r>
              <a:rPr lang="en-US" altLang="zh-CN" dirty="0" smtClean="0"/>
              <a:t>Introduction to Watson</a:t>
            </a:r>
          </a:p>
          <a:p>
            <a:r>
              <a:rPr lang="en-US" altLang="zh-CN" dirty="0" smtClean="0"/>
              <a:t>Watson in NLP View</a:t>
            </a:r>
          </a:p>
          <a:p>
            <a:r>
              <a:rPr lang="en-US" altLang="zh-CN" dirty="0" smtClean="0"/>
              <a:t>Machine Learning for NLP</a:t>
            </a:r>
          </a:p>
          <a:p>
            <a:r>
              <a:rPr lang="en-US" altLang="zh-CN" dirty="0" smtClean="0"/>
              <a:t>Why NLP is Hard</a:t>
            </a:r>
          </a:p>
        </p:txBody>
      </p:sp>
    </p:spTree>
    <p:extLst>
      <p:ext uri="{BB962C8B-B14F-4D97-AF65-F5344CB8AC3E}">
        <p14:creationId xmlns:p14="http://schemas.microsoft.com/office/powerpoint/2010/main" val="1962516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idx="4294967295"/>
          </p:nvPr>
        </p:nvSpPr>
        <p:spPr/>
        <p:txBody>
          <a:bodyPr anchor="b"/>
          <a:lstStyle/>
          <a:p>
            <a:r>
              <a:rPr lang="en-US" altLang="zh-CN" smtClean="0"/>
              <a:t>The Dream</a:t>
            </a:r>
          </a:p>
        </p:txBody>
      </p:sp>
      <p:sp>
        <p:nvSpPr>
          <p:cNvPr id="1406979" name="Rectangle 3"/>
          <p:cNvSpPr>
            <a:spLocks noGrp="1" noChangeArrowheads="1"/>
          </p:cNvSpPr>
          <p:nvPr>
            <p:ph type="body" idx="4294967295"/>
          </p:nvPr>
        </p:nvSpPr>
        <p:spPr>
          <a:xfrm>
            <a:off x="963613" y="1493838"/>
            <a:ext cx="4492625" cy="4394200"/>
          </a:xfrm>
        </p:spPr>
        <p:txBody>
          <a:bodyPr>
            <a:normAutofit lnSpcReduction="10000"/>
          </a:bodyPr>
          <a:lstStyle/>
          <a:p>
            <a:pPr>
              <a:lnSpc>
                <a:spcPct val="80000"/>
              </a:lnSpc>
            </a:pPr>
            <a:r>
              <a:rPr lang="en-US" altLang="zh-CN" sz="2300" smtClean="0"/>
              <a:t>It’d be great if machines could</a:t>
            </a:r>
          </a:p>
          <a:p>
            <a:pPr marL="685800" lvl="1" indent="-228600">
              <a:lnSpc>
                <a:spcPct val="80000"/>
              </a:lnSpc>
            </a:pPr>
            <a:r>
              <a:rPr lang="en-US" altLang="zh-CN" sz="2000" smtClean="0"/>
              <a:t>Process our email (usefully)</a:t>
            </a:r>
          </a:p>
          <a:p>
            <a:pPr marL="685800" lvl="1" indent="-228600">
              <a:lnSpc>
                <a:spcPct val="80000"/>
              </a:lnSpc>
            </a:pPr>
            <a:r>
              <a:rPr lang="en-US" altLang="zh-CN" sz="2000" smtClean="0"/>
              <a:t>Translate languages accurately</a:t>
            </a:r>
          </a:p>
          <a:p>
            <a:pPr marL="685800" lvl="1" indent="-228600">
              <a:lnSpc>
                <a:spcPct val="80000"/>
              </a:lnSpc>
            </a:pPr>
            <a:r>
              <a:rPr lang="en-US" altLang="zh-CN" sz="2000" smtClean="0"/>
              <a:t>Help us manage, summarize, and aggregate information</a:t>
            </a:r>
          </a:p>
          <a:p>
            <a:pPr marL="685800" lvl="1" indent="-228600">
              <a:lnSpc>
                <a:spcPct val="80000"/>
              </a:lnSpc>
            </a:pPr>
            <a:r>
              <a:rPr lang="en-US" altLang="zh-CN" sz="2000" smtClean="0"/>
              <a:t>Use speech as a UI (when needed)</a:t>
            </a:r>
          </a:p>
          <a:p>
            <a:pPr marL="685800" lvl="1" indent="-228600">
              <a:lnSpc>
                <a:spcPct val="80000"/>
              </a:lnSpc>
            </a:pPr>
            <a:r>
              <a:rPr lang="en-US" altLang="zh-CN" sz="2000" smtClean="0"/>
              <a:t>Talk to us / listen to us</a:t>
            </a:r>
          </a:p>
          <a:p>
            <a:pPr marL="685800" lvl="1" indent="-228600">
              <a:lnSpc>
                <a:spcPct val="80000"/>
              </a:lnSpc>
            </a:pPr>
            <a:endParaRPr lang="en-US" altLang="zh-CN" sz="700" smtClean="0"/>
          </a:p>
          <a:p>
            <a:pPr>
              <a:lnSpc>
                <a:spcPct val="80000"/>
              </a:lnSpc>
            </a:pPr>
            <a:r>
              <a:rPr lang="en-US" altLang="zh-CN" sz="2300" smtClean="0"/>
              <a:t>But they can’t:</a:t>
            </a:r>
          </a:p>
          <a:p>
            <a:pPr marL="685800" lvl="1" indent="-228600">
              <a:lnSpc>
                <a:spcPct val="80000"/>
              </a:lnSpc>
            </a:pPr>
            <a:r>
              <a:rPr lang="en-US" altLang="zh-CN" sz="2000" smtClean="0"/>
              <a:t>Language is complex, ambiguous, flexible, and subtle</a:t>
            </a:r>
          </a:p>
          <a:p>
            <a:pPr marL="685800" lvl="1" indent="-228600">
              <a:lnSpc>
                <a:spcPct val="80000"/>
              </a:lnSpc>
            </a:pPr>
            <a:r>
              <a:rPr lang="en-US" altLang="zh-CN" sz="2000" smtClean="0"/>
              <a:t>Good solutions need linguistics and machine learning knowledge</a:t>
            </a:r>
          </a:p>
          <a:p>
            <a:pPr>
              <a:lnSpc>
                <a:spcPct val="80000"/>
              </a:lnSpc>
            </a:pPr>
            <a:endParaRPr lang="en-US" altLang="zh-CN" sz="800" smtClean="0"/>
          </a:p>
          <a:p>
            <a:pPr>
              <a:lnSpc>
                <a:spcPct val="80000"/>
              </a:lnSpc>
            </a:pPr>
            <a:r>
              <a:rPr lang="en-US" altLang="zh-CN" sz="2300" smtClean="0"/>
              <a:t>So:</a:t>
            </a:r>
          </a:p>
        </p:txBody>
      </p:sp>
      <p:pic>
        <p:nvPicPr>
          <p:cNvPr id="22533" name="Picture 4" descr="Artoo-c3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24000"/>
            <a:ext cx="31623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06981" name="Object 5"/>
          <p:cNvGraphicFramePr>
            <a:graphicFrameLocks noChangeAspect="1"/>
          </p:cNvGraphicFramePr>
          <p:nvPr/>
        </p:nvGraphicFramePr>
        <p:xfrm>
          <a:off x="2051050" y="5638800"/>
          <a:ext cx="2667000" cy="1219200"/>
        </p:xfrm>
        <a:graphic>
          <a:graphicData uri="http://schemas.openxmlformats.org/presentationml/2006/ole">
            <mc:AlternateContent xmlns:mc="http://schemas.openxmlformats.org/markup-compatibility/2006">
              <mc:Choice xmlns:v="urn:schemas-microsoft-com:vml" Requires="v">
                <p:oleObj spid="_x0000_s1088" name="Photo Editor Photo" r:id="rId4" imgW="2666667" imgH="1762371" progId="MSPhotoEd.3">
                  <p:embed/>
                </p:oleObj>
              </mc:Choice>
              <mc:Fallback>
                <p:oleObj name="Photo Editor Photo" r:id="rId4" imgW="2666667" imgH="176237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30811"/>
                      <a:stretch>
                        <a:fillRect/>
                      </a:stretch>
                    </p:blipFill>
                    <p:spPr bwMode="auto">
                      <a:xfrm>
                        <a:off x="2051050" y="5638800"/>
                        <a:ext cx="2667000" cy="1219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84209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697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697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6979">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697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idx="4294967295"/>
          </p:nvPr>
        </p:nvSpPr>
        <p:spPr/>
        <p:txBody>
          <a:bodyPr anchor="b"/>
          <a:lstStyle/>
          <a:p>
            <a:r>
              <a:rPr lang="en-US" altLang="zh-CN" smtClean="0"/>
              <a:t>The mystery</a:t>
            </a:r>
          </a:p>
        </p:txBody>
      </p:sp>
      <p:sp>
        <p:nvSpPr>
          <p:cNvPr id="23556" name="Content Placeholder 2"/>
          <p:cNvSpPr>
            <a:spLocks noGrp="1"/>
          </p:cNvSpPr>
          <p:nvPr>
            <p:ph idx="4294967295"/>
          </p:nvPr>
        </p:nvSpPr>
        <p:spPr>
          <a:xfrm>
            <a:off x="152400" y="1604963"/>
            <a:ext cx="8569325" cy="5029200"/>
          </a:xfrm>
        </p:spPr>
        <p:txBody>
          <a:bodyPr/>
          <a:lstStyle/>
          <a:p>
            <a:r>
              <a:rPr lang="en-US" altLang="zh-CN" smtClean="0"/>
              <a:t>What’s now impossible for computers (and any other species) to do is effortless for humans</a:t>
            </a:r>
          </a:p>
          <a:p>
            <a:endParaRPr lang="en-US" altLang="zh-CN" smtClean="0"/>
          </a:p>
          <a:p>
            <a:endParaRPr lang="en-US" altLang="zh-CN" smtClean="0"/>
          </a:p>
        </p:txBody>
      </p:sp>
      <p:pic>
        <p:nvPicPr>
          <p:cNvPr id="23557" name="Picture 3" descr="zeki-mobile-phone-for-toddler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570163"/>
            <a:ext cx="1758950"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descr="julius_talking_on_phone_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874963"/>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5" descr="7789_desktop_computer_mascot_cartoon_character_talking_to_a_business_man white copy.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417763"/>
            <a:ext cx="2463800" cy="2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Box 6"/>
          <p:cNvSpPr txBox="1">
            <a:spLocks noChangeArrowheads="1"/>
          </p:cNvSpPr>
          <p:nvPr/>
        </p:nvSpPr>
        <p:spPr bwMode="auto">
          <a:xfrm>
            <a:off x="1524000" y="4652963"/>
            <a:ext cx="94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6000">
                <a:solidFill>
                  <a:srgbClr val="FF3300"/>
                </a:solidFill>
                <a:latin typeface="Zapf Dingbats"/>
                <a:ea typeface="MS PGothic" pitchFamily="34" charset="-128"/>
              </a:rPr>
              <a:t>✕</a:t>
            </a:r>
            <a:endParaRPr lang="en-US" altLang="zh-CN" sz="6000">
              <a:solidFill>
                <a:srgbClr val="FF3300"/>
              </a:solidFill>
              <a:ea typeface="MS PGothic" pitchFamily="34" charset="-128"/>
            </a:endParaRPr>
          </a:p>
        </p:txBody>
      </p:sp>
      <p:sp>
        <p:nvSpPr>
          <p:cNvPr id="23561" name="TextBox 7"/>
          <p:cNvSpPr txBox="1">
            <a:spLocks noChangeArrowheads="1"/>
          </p:cNvSpPr>
          <p:nvPr/>
        </p:nvSpPr>
        <p:spPr bwMode="auto">
          <a:xfrm>
            <a:off x="4635500" y="4652963"/>
            <a:ext cx="946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6000">
                <a:solidFill>
                  <a:srgbClr val="FF3300"/>
                </a:solidFill>
                <a:latin typeface="Zapf Dingbats"/>
                <a:ea typeface="MS PGothic" pitchFamily="34" charset="-128"/>
              </a:rPr>
              <a:t>✕</a:t>
            </a:r>
            <a:endParaRPr lang="en-US" altLang="zh-CN" sz="6000">
              <a:solidFill>
                <a:srgbClr val="FF3300"/>
              </a:solidFill>
              <a:ea typeface="MS PGothic" pitchFamily="34" charset="-128"/>
            </a:endParaRPr>
          </a:p>
        </p:txBody>
      </p:sp>
      <p:sp>
        <p:nvSpPr>
          <p:cNvPr id="23562" name="TextBox 8"/>
          <p:cNvSpPr txBox="1">
            <a:spLocks noChangeArrowheads="1"/>
          </p:cNvSpPr>
          <p:nvPr/>
        </p:nvSpPr>
        <p:spPr bwMode="auto">
          <a:xfrm>
            <a:off x="7086600" y="4652963"/>
            <a:ext cx="6985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6000">
                <a:solidFill>
                  <a:srgbClr val="3333FF"/>
                </a:solidFill>
                <a:latin typeface="Zapf Dingbats"/>
                <a:ea typeface="MS PGothic" pitchFamily="34" charset="-128"/>
              </a:rPr>
              <a:t>✓</a:t>
            </a:r>
            <a:endParaRPr lang="en-US" altLang="zh-CN" sz="6000">
              <a:solidFill>
                <a:srgbClr val="3333FF"/>
              </a:solidFill>
              <a:ea typeface="MS PGothic" pitchFamily="34" charset="-128"/>
            </a:endParaRPr>
          </a:p>
        </p:txBody>
      </p:sp>
    </p:spTree>
    <p:extLst>
      <p:ext uri="{BB962C8B-B14F-4D97-AF65-F5344CB8AC3E}">
        <p14:creationId xmlns:p14="http://schemas.microsoft.com/office/powerpoint/2010/main" val="2636128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idx="4294967295"/>
          </p:nvPr>
        </p:nvSpPr>
        <p:spPr/>
        <p:txBody>
          <a:bodyPr anchor="b"/>
          <a:lstStyle/>
          <a:p>
            <a:r>
              <a:rPr lang="en-US" altLang="zh-CN" smtClean="0"/>
              <a:t>The mystery (continued)</a:t>
            </a:r>
          </a:p>
        </p:txBody>
      </p:sp>
      <p:sp>
        <p:nvSpPr>
          <p:cNvPr id="24580" name="Content Placeholder 2"/>
          <p:cNvSpPr>
            <a:spLocks noGrp="1"/>
          </p:cNvSpPr>
          <p:nvPr>
            <p:ph idx="4294967295"/>
          </p:nvPr>
        </p:nvSpPr>
        <p:spPr/>
        <p:txBody>
          <a:bodyPr/>
          <a:lstStyle/>
          <a:p>
            <a:r>
              <a:rPr lang="en-US" altLang="zh-CN" sz="2400" smtClean="0"/>
              <a:t>Patrick Suppes, eminent philosopher, in his 1978 autobiography:</a:t>
            </a:r>
          </a:p>
          <a:p>
            <a:pPr marL="685800" lvl="1" indent="-228600">
              <a:buFont typeface="Wingdings" pitchFamily="2" charset="2"/>
              <a:buNone/>
            </a:pPr>
            <a:r>
              <a:rPr lang="en-US" altLang="zh-CN" sz="2200" smtClean="0"/>
              <a:t>“…the challenge to psychological theory made by linguists to provide an adequate theory of language learning may well be regarded as the most significant intellectual challenge to theoretical psychology in this century.”</a:t>
            </a:r>
          </a:p>
          <a:p>
            <a:r>
              <a:rPr lang="en-US" altLang="zh-CN" sz="2400" smtClean="0"/>
              <a:t>So far, this challenge is still unmet in the 21</a:t>
            </a:r>
            <a:r>
              <a:rPr lang="en-US" altLang="zh-CN" sz="2400" baseline="30000" smtClean="0"/>
              <a:t>st</a:t>
            </a:r>
            <a:r>
              <a:rPr lang="en-US" altLang="zh-CN" sz="2400" smtClean="0"/>
              <a:t> century</a:t>
            </a:r>
          </a:p>
          <a:p>
            <a:r>
              <a:rPr lang="en-US" altLang="zh-CN" sz="2400" smtClean="0"/>
              <a:t>Natural language processing (NLP) is the discipline in which we study the tools that bring us closer to meeting this challenge </a:t>
            </a:r>
          </a:p>
        </p:txBody>
      </p:sp>
    </p:spTree>
    <p:extLst>
      <p:ext uri="{BB962C8B-B14F-4D97-AF65-F5344CB8AC3E}">
        <p14:creationId xmlns:p14="http://schemas.microsoft.com/office/powerpoint/2010/main" val="29732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p:txBody>
          <a:bodyPr anchor="b"/>
          <a:lstStyle/>
          <a:p>
            <a:r>
              <a:rPr lang="en-US" altLang="zh-CN" smtClean="0"/>
              <a:t>What is NLP?</a:t>
            </a:r>
          </a:p>
        </p:txBody>
      </p:sp>
      <p:sp>
        <p:nvSpPr>
          <p:cNvPr id="25604" name="Rectangle 3"/>
          <p:cNvSpPr>
            <a:spLocks noGrp="1" noChangeArrowheads="1"/>
          </p:cNvSpPr>
          <p:nvPr>
            <p:ph type="body" idx="4294967295"/>
          </p:nvPr>
        </p:nvSpPr>
        <p:spPr>
          <a:xfrm>
            <a:off x="539750" y="4724400"/>
            <a:ext cx="8229600" cy="2743200"/>
          </a:xfrm>
        </p:spPr>
        <p:txBody>
          <a:bodyPr/>
          <a:lstStyle/>
          <a:p>
            <a:pPr marL="685800" lvl="1" indent="-228600">
              <a:lnSpc>
                <a:spcPct val="80000"/>
              </a:lnSpc>
            </a:pPr>
            <a:endParaRPr lang="en-US" altLang="zh-CN" sz="300" smtClean="0"/>
          </a:p>
          <a:p>
            <a:pPr>
              <a:lnSpc>
                <a:spcPct val="80000"/>
              </a:lnSpc>
            </a:pPr>
            <a:r>
              <a:rPr lang="en-US" altLang="zh-CN" sz="2200" smtClean="0"/>
              <a:t>Fundamental goal: </a:t>
            </a:r>
            <a:r>
              <a:rPr lang="en-US" altLang="zh-CN" sz="2200" i="1" smtClean="0"/>
              <a:t>deep</a:t>
            </a:r>
            <a:r>
              <a:rPr lang="en-US" altLang="zh-CN" sz="2200" smtClean="0"/>
              <a:t> understand of </a:t>
            </a:r>
            <a:r>
              <a:rPr lang="en-US" altLang="zh-CN" sz="2200" i="1" smtClean="0"/>
              <a:t>broad</a:t>
            </a:r>
            <a:r>
              <a:rPr lang="en-US" altLang="zh-CN" sz="2200" smtClean="0"/>
              <a:t> language</a:t>
            </a:r>
          </a:p>
          <a:p>
            <a:pPr marL="685800" lvl="1" indent="-228600">
              <a:lnSpc>
                <a:spcPct val="80000"/>
              </a:lnSpc>
            </a:pPr>
            <a:r>
              <a:rPr lang="en-US" altLang="zh-CN" sz="2000" smtClean="0"/>
              <a:t>Not just string processing or keyword matching!</a:t>
            </a:r>
          </a:p>
          <a:p>
            <a:pPr marL="685800" lvl="1" indent="-228600">
              <a:lnSpc>
                <a:spcPct val="80000"/>
              </a:lnSpc>
            </a:pPr>
            <a:endParaRPr lang="en-US" altLang="zh-CN" sz="300" smtClean="0"/>
          </a:p>
          <a:p>
            <a:pPr marL="685800" lvl="1" indent="-228600">
              <a:lnSpc>
                <a:spcPct val="80000"/>
              </a:lnSpc>
            </a:pPr>
            <a:endParaRPr lang="en-US" altLang="zh-CN" sz="300" smtClean="0"/>
          </a:p>
          <a:p>
            <a:pPr marL="685800" lvl="1" indent="-228600">
              <a:lnSpc>
                <a:spcPct val="80000"/>
              </a:lnSpc>
            </a:pPr>
            <a:endParaRPr lang="en-US" altLang="zh-CN" sz="300" smtClean="0"/>
          </a:p>
          <a:p>
            <a:pPr marL="685800" lvl="1" indent="-228600">
              <a:lnSpc>
                <a:spcPct val="80000"/>
              </a:lnSpc>
            </a:pPr>
            <a:endParaRPr lang="en-US" altLang="zh-CN" sz="300" smtClean="0"/>
          </a:p>
        </p:txBody>
      </p:sp>
      <p:pic>
        <p:nvPicPr>
          <p:cNvPr id="25605" name="Picture 4" descr="farside2"/>
          <p:cNvPicPr>
            <a:picLocks noChangeAspect="1" noChangeArrowheads="1"/>
          </p:cNvPicPr>
          <p:nvPr/>
        </p:nvPicPr>
        <p:blipFill>
          <a:blip r:embed="rId2">
            <a:extLst>
              <a:ext uri="{28A0092B-C50C-407E-A947-70E740481C1C}">
                <a14:useLocalDpi xmlns:a14="http://schemas.microsoft.com/office/drawing/2010/main" val="0"/>
              </a:ext>
            </a:extLst>
          </a:blip>
          <a:srcRect t="1360" b="53752"/>
          <a:stretch>
            <a:fillRect/>
          </a:stretch>
        </p:blipFill>
        <p:spPr bwMode="auto">
          <a:xfrm>
            <a:off x="468313" y="1773238"/>
            <a:ext cx="403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descr="farside2"/>
          <p:cNvPicPr>
            <a:picLocks noChangeAspect="1" noChangeArrowheads="1"/>
          </p:cNvPicPr>
          <p:nvPr/>
        </p:nvPicPr>
        <p:blipFill>
          <a:blip r:embed="rId2">
            <a:extLst>
              <a:ext uri="{28A0092B-C50C-407E-A947-70E740481C1C}">
                <a14:useLocalDpi xmlns:a14="http://schemas.microsoft.com/office/drawing/2010/main" val="0"/>
              </a:ext>
            </a:extLst>
          </a:blip>
          <a:srcRect t="52130" b="2956"/>
          <a:stretch>
            <a:fillRect/>
          </a:stretch>
        </p:blipFill>
        <p:spPr bwMode="auto">
          <a:xfrm>
            <a:off x="4716463" y="1773238"/>
            <a:ext cx="4038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260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ormAutofit/>
          </a:bodyPr>
          <a:lstStyle/>
          <a:p>
            <a:r>
              <a:rPr lang="en-US" altLang="zh-CN" sz="3600" dirty="0" smtClean="0">
                <a:latin typeface="Verdana" pitchFamily="34" charset="0"/>
              </a:rPr>
              <a:t>What is </a:t>
            </a:r>
            <a:r>
              <a:rPr lang="en-US" altLang="zh-CN" sz="3600" dirty="0" smtClean="0">
                <a:latin typeface="Verdana" pitchFamily="34" charset="0"/>
              </a:rPr>
              <a:t>NLP</a:t>
            </a:r>
            <a:endParaRPr lang="en-US" altLang="zh-CN" sz="3600" dirty="0" smtClean="0">
              <a:latin typeface="Verdana" pitchFamily="34" charset="0"/>
            </a:endParaRPr>
          </a:p>
        </p:txBody>
      </p:sp>
      <p:sp>
        <p:nvSpPr>
          <p:cNvPr id="405507" name="Rectangle 3"/>
          <p:cNvSpPr>
            <a:spLocks noGrp="1" noChangeArrowheads="1"/>
          </p:cNvSpPr>
          <p:nvPr>
            <p:ph type="body" idx="1"/>
          </p:nvPr>
        </p:nvSpPr>
        <p:spPr>
          <a:xfrm>
            <a:off x="803275" y="1600200"/>
            <a:ext cx="7772400" cy="4530725"/>
          </a:xfrm>
        </p:spPr>
        <p:txBody>
          <a:bodyPr/>
          <a:lstStyle/>
          <a:p>
            <a:pPr>
              <a:lnSpc>
                <a:spcPct val="90000"/>
              </a:lnSpc>
            </a:pPr>
            <a:r>
              <a:rPr lang="en-US" altLang="zh-CN" sz="2000" smtClean="0"/>
              <a:t>Computers use (analyze, understand, generate) natural language</a:t>
            </a:r>
          </a:p>
          <a:p>
            <a:pPr>
              <a:lnSpc>
                <a:spcPct val="90000"/>
              </a:lnSpc>
              <a:buFont typeface="Wingdings" pitchFamily="2" charset="2"/>
              <a:buNone/>
            </a:pPr>
            <a:endParaRPr lang="en-US" altLang="zh-CN" sz="1400" smtClean="0"/>
          </a:p>
          <a:p>
            <a:pPr>
              <a:lnSpc>
                <a:spcPct val="90000"/>
              </a:lnSpc>
            </a:pPr>
            <a:r>
              <a:rPr lang="en-US" altLang="zh-CN" sz="2000" smtClean="0"/>
              <a:t>Text Processing</a:t>
            </a:r>
          </a:p>
          <a:p>
            <a:pPr lvl="1">
              <a:lnSpc>
                <a:spcPct val="90000"/>
              </a:lnSpc>
            </a:pPr>
            <a:r>
              <a:rPr lang="en-US" altLang="zh-CN" sz="2000" smtClean="0"/>
              <a:t>Lexical: tokenization, part of speech, head, lemmas</a:t>
            </a:r>
          </a:p>
          <a:p>
            <a:pPr lvl="1">
              <a:lnSpc>
                <a:spcPct val="90000"/>
              </a:lnSpc>
            </a:pPr>
            <a:r>
              <a:rPr lang="en-US" altLang="zh-CN" sz="2000" smtClean="0"/>
              <a:t>Parsing and chunking</a:t>
            </a:r>
          </a:p>
          <a:p>
            <a:pPr lvl="1">
              <a:lnSpc>
                <a:spcPct val="90000"/>
              </a:lnSpc>
            </a:pPr>
            <a:r>
              <a:rPr lang="en-US" altLang="zh-CN" sz="2000" smtClean="0"/>
              <a:t>Semantic tagging: semantic role, word sense</a:t>
            </a:r>
          </a:p>
          <a:p>
            <a:pPr lvl="1">
              <a:lnSpc>
                <a:spcPct val="90000"/>
              </a:lnSpc>
            </a:pPr>
            <a:r>
              <a:rPr lang="en-US" altLang="zh-CN" sz="2000" smtClean="0"/>
              <a:t>Certain expressions: named entities</a:t>
            </a:r>
          </a:p>
          <a:p>
            <a:pPr lvl="1">
              <a:lnSpc>
                <a:spcPct val="90000"/>
              </a:lnSpc>
            </a:pPr>
            <a:r>
              <a:rPr lang="en-US" altLang="zh-CN" sz="2000" smtClean="0"/>
              <a:t>Discourse: coreference, discourse segments</a:t>
            </a:r>
          </a:p>
          <a:p>
            <a:pPr lvl="1">
              <a:lnSpc>
                <a:spcPct val="90000"/>
              </a:lnSpc>
              <a:buFont typeface="Wingdings" pitchFamily="2" charset="2"/>
              <a:buNone/>
            </a:pPr>
            <a:endParaRPr lang="en-US" altLang="zh-CN" sz="1400" smtClean="0"/>
          </a:p>
          <a:p>
            <a:pPr>
              <a:lnSpc>
                <a:spcPct val="90000"/>
              </a:lnSpc>
            </a:pPr>
            <a:r>
              <a:rPr lang="en-US" altLang="zh-CN" sz="2000" smtClean="0"/>
              <a:t>Speech Processing</a:t>
            </a:r>
          </a:p>
          <a:p>
            <a:pPr lvl="1">
              <a:lnSpc>
                <a:spcPct val="90000"/>
              </a:lnSpc>
            </a:pPr>
            <a:r>
              <a:rPr lang="en-US" altLang="zh-CN" sz="2000" smtClean="0"/>
              <a:t>Phonetic transcription</a:t>
            </a:r>
          </a:p>
          <a:p>
            <a:pPr lvl="1">
              <a:lnSpc>
                <a:spcPct val="90000"/>
              </a:lnSpc>
            </a:pPr>
            <a:r>
              <a:rPr lang="en-US" altLang="zh-CN" sz="2000" smtClean="0"/>
              <a:t>Segmentation (punctuations)</a:t>
            </a:r>
          </a:p>
          <a:p>
            <a:pPr lvl="1">
              <a:lnSpc>
                <a:spcPct val="90000"/>
              </a:lnSpc>
            </a:pPr>
            <a:r>
              <a:rPr lang="en-US" altLang="zh-CN" sz="2000" smtClean="0"/>
              <a:t>Prosody</a:t>
            </a:r>
          </a:p>
          <a:p>
            <a:pPr lvl="1">
              <a:lnSpc>
                <a:spcPct val="90000"/>
              </a:lnSpc>
            </a:pPr>
            <a:endParaRPr lang="en-US" altLang="zh-CN" sz="2000" smtClean="0"/>
          </a:p>
          <a:p>
            <a:pPr>
              <a:lnSpc>
                <a:spcPct val="90000"/>
              </a:lnSpc>
              <a:buFont typeface="Wingdings" pitchFamily="2" charset="2"/>
              <a:buNone/>
            </a:pPr>
            <a:endParaRPr lang="en-US" altLang="zh-CN" sz="2000" smtClean="0"/>
          </a:p>
        </p:txBody>
      </p:sp>
    </p:spTree>
    <p:extLst>
      <p:ext uri="{BB962C8B-B14F-4D97-AF65-F5344CB8AC3E}">
        <p14:creationId xmlns:p14="http://schemas.microsoft.com/office/powerpoint/2010/main" val="123623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7" dur="500"/>
                                        <p:tgtEl>
                                          <p:spTgt spid="40550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10" dur="500"/>
                                        <p:tgtEl>
                                          <p:spTgt spid="40550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5507">
                                            <p:txEl>
                                              <p:pRg st="4" end="4"/>
                                            </p:txEl>
                                          </p:spTgt>
                                        </p:tgtEl>
                                        <p:attrNameLst>
                                          <p:attrName>style.visibility</p:attrName>
                                        </p:attrNameLst>
                                      </p:cBhvr>
                                      <p:to>
                                        <p:strVal val="visible"/>
                                      </p:to>
                                    </p:set>
                                    <p:animEffect transition="in" filter="blinds(horizontal)">
                                      <p:cBhvr>
                                        <p:cTn id="13" dur="500"/>
                                        <p:tgtEl>
                                          <p:spTgt spid="405507">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05507">
                                            <p:txEl>
                                              <p:pRg st="5" end="5"/>
                                            </p:txEl>
                                          </p:spTgt>
                                        </p:tgtEl>
                                        <p:attrNameLst>
                                          <p:attrName>style.visibility</p:attrName>
                                        </p:attrNameLst>
                                      </p:cBhvr>
                                      <p:to>
                                        <p:strVal val="visible"/>
                                      </p:to>
                                    </p:set>
                                    <p:animEffect transition="in" filter="blinds(horizontal)">
                                      <p:cBhvr>
                                        <p:cTn id="16" dur="500"/>
                                        <p:tgtEl>
                                          <p:spTgt spid="405507">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05507">
                                            <p:txEl>
                                              <p:pRg st="6" end="6"/>
                                            </p:txEl>
                                          </p:spTgt>
                                        </p:tgtEl>
                                        <p:attrNameLst>
                                          <p:attrName>style.visibility</p:attrName>
                                        </p:attrNameLst>
                                      </p:cBhvr>
                                      <p:to>
                                        <p:strVal val="visible"/>
                                      </p:to>
                                    </p:set>
                                    <p:animEffect transition="in" filter="blinds(horizontal)">
                                      <p:cBhvr>
                                        <p:cTn id="19" dur="500"/>
                                        <p:tgtEl>
                                          <p:spTgt spid="405507">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05507">
                                            <p:txEl>
                                              <p:pRg st="7" end="7"/>
                                            </p:txEl>
                                          </p:spTgt>
                                        </p:tgtEl>
                                        <p:attrNameLst>
                                          <p:attrName>style.visibility</p:attrName>
                                        </p:attrNameLst>
                                      </p:cBhvr>
                                      <p:to>
                                        <p:strVal val="visible"/>
                                      </p:to>
                                    </p:set>
                                    <p:animEffect transition="in" filter="blinds(horizontal)">
                                      <p:cBhvr>
                                        <p:cTn id="22" dur="500"/>
                                        <p:tgtEl>
                                          <p:spTgt spid="405507">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5507">
                                            <p:txEl>
                                              <p:pRg st="9" end="9"/>
                                            </p:txEl>
                                          </p:spTgt>
                                        </p:tgtEl>
                                        <p:attrNameLst>
                                          <p:attrName>style.visibility</p:attrName>
                                        </p:attrNameLst>
                                      </p:cBhvr>
                                      <p:to>
                                        <p:strVal val="visible"/>
                                      </p:to>
                                    </p:set>
                                    <p:animEffect transition="in" filter="blinds(horizontal)">
                                      <p:cBhvr>
                                        <p:cTn id="27" dur="500"/>
                                        <p:tgtEl>
                                          <p:spTgt spid="405507">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05507">
                                            <p:txEl>
                                              <p:pRg st="10" end="10"/>
                                            </p:txEl>
                                          </p:spTgt>
                                        </p:tgtEl>
                                        <p:attrNameLst>
                                          <p:attrName>style.visibility</p:attrName>
                                        </p:attrNameLst>
                                      </p:cBhvr>
                                      <p:to>
                                        <p:strVal val="visible"/>
                                      </p:to>
                                    </p:set>
                                    <p:animEffect transition="in" filter="blinds(horizontal)">
                                      <p:cBhvr>
                                        <p:cTn id="30" dur="500"/>
                                        <p:tgtEl>
                                          <p:spTgt spid="405507">
                                            <p:txEl>
                                              <p:pRg st="10" end="1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05507">
                                            <p:txEl>
                                              <p:pRg st="11" end="11"/>
                                            </p:txEl>
                                          </p:spTgt>
                                        </p:tgtEl>
                                        <p:attrNameLst>
                                          <p:attrName>style.visibility</p:attrName>
                                        </p:attrNameLst>
                                      </p:cBhvr>
                                      <p:to>
                                        <p:strVal val="visible"/>
                                      </p:to>
                                    </p:set>
                                    <p:animEffect transition="in" filter="blinds(horizontal)">
                                      <p:cBhvr>
                                        <p:cTn id="33" dur="500"/>
                                        <p:tgtEl>
                                          <p:spTgt spid="405507">
                                            <p:txEl>
                                              <p:pRg st="11" end="1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05507">
                                            <p:txEl>
                                              <p:pRg st="12" end="12"/>
                                            </p:txEl>
                                          </p:spTgt>
                                        </p:tgtEl>
                                        <p:attrNameLst>
                                          <p:attrName>style.visibility</p:attrName>
                                        </p:attrNameLst>
                                      </p:cBhvr>
                                      <p:to>
                                        <p:strVal val="visible"/>
                                      </p:to>
                                    </p:set>
                                    <p:animEffect transition="in" filter="blinds(horizontal)">
                                      <p:cBhvr>
                                        <p:cTn id="36" dur="500"/>
                                        <p:tgtEl>
                                          <p:spTgt spid="40550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57238" y="277813"/>
            <a:ext cx="7772400" cy="1143000"/>
          </a:xfrm>
        </p:spPr>
        <p:txBody>
          <a:bodyPr/>
          <a:lstStyle/>
          <a:p>
            <a:pPr>
              <a:defRPr/>
            </a:pPr>
            <a:r>
              <a:rPr lang="en-US" altLang="zh-CN" sz="3800">
                <a:latin typeface="Verdana" pitchFamily="64" charset="0"/>
              </a:rPr>
              <a:t>Why Should You Care?</a:t>
            </a:r>
            <a:endParaRPr lang="en-US" altLang="zh-CN" sz="3800">
              <a:solidFill>
                <a:schemeClr val="tx1"/>
              </a:solidFill>
              <a:effectLst>
                <a:outerShdw blurRad="38100" dist="38100" dir="2700000" algn="tl">
                  <a:srgbClr val="C0C0C0"/>
                </a:outerShdw>
              </a:effectLst>
              <a:latin typeface="Verdana" pitchFamily="64" charset="0"/>
            </a:endParaRPr>
          </a:p>
        </p:txBody>
      </p:sp>
      <p:sp>
        <p:nvSpPr>
          <p:cNvPr id="406531" name="Rectangle 3"/>
          <p:cNvSpPr>
            <a:spLocks noGrp="1" noChangeArrowheads="1"/>
          </p:cNvSpPr>
          <p:nvPr>
            <p:ph type="body" idx="1"/>
          </p:nvPr>
        </p:nvSpPr>
        <p:spPr>
          <a:xfrm>
            <a:off x="595313" y="1600200"/>
            <a:ext cx="8686800" cy="4457700"/>
          </a:xfrm>
        </p:spPr>
        <p:txBody>
          <a:bodyPr/>
          <a:lstStyle/>
          <a:p>
            <a:pPr marL="685800" indent="-685800">
              <a:buFont typeface="Wingdings" pitchFamily="64" charset="2"/>
              <a:buNone/>
              <a:defRPr/>
            </a:pPr>
            <a:r>
              <a:rPr lang="en-US" altLang="zh-CN"/>
              <a:t>Trends</a:t>
            </a:r>
          </a:p>
          <a:p>
            <a:pPr marL="1066800" lvl="1" indent="-609600">
              <a:buFontTx/>
              <a:buAutoNum type="arabicPeriod"/>
              <a:defRPr/>
            </a:pPr>
            <a:r>
              <a:rPr lang="en-US" altLang="zh-CN"/>
              <a:t>An</a:t>
            </a:r>
            <a:r>
              <a:rPr lang="en-US" altLang="zh-CN">
                <a:effectLst>
                  <a:outerShdw blurRad="38100" dist="38100" dir="2700000" algn="tl">
                    <a:srgbClr val="C0C0C0"/>
                  </a:outerShdw>
                </a:effectLst>
              </a:rPr>
              <a:t> </a:t>
            </a:r>
            <a:r>
              <a:rPr lang="en-US" altLang="zh-CN"/>
              <a:t>enormous</a:t>
            </a:r>
            <a:r>
              <a:rPr lang="en-US" altLang="zh-CN">
                <a:effectLst>
                  <a:outerShdw blurRad="38100" dist="38100" dir="2700000" algn="tl">
                    <a:srgbClr val="C0C0C0"/>
                  </a:outerShdw>
                </a:effectLst>
              </a:rPr>
              <a:t> amount of </a:t>
            </a:r>
            <a:r>
              <a:rPr lang="en-US" altLang="zh-CN"/>
              <a:t>knowledge</a:t>
            </a:r>
            <a:r>
              <a:rPr lang="en-US" altLang="zh-CN">
                <a:effectLst>
                  <a:outerShdw blurRad="38100" dist="38100" dir="2700000" algn="tl">
                    <a:srgbClr val="C0C0C0"/>
                  </a:outerShdw>
                </a:effectLst>
              </a:rPr>
              <a:t> is now </a:t>
            </a:r>
            <a:r>
              <a:rPr lang="en-US" altLang="zh-CN"/>
              <a:t>available in machine readable form as natural</a:t>
            </a:r>
            <a:r>
              <a:rPr lang="en-US" altLang="zh-CN">
                <a:effectLst>
                  <a:outerShdw blurRad="38100" dist="38100" dir="2700000" algn="tl">
                    <a:srgbClr val="C0C0C0"/>
                  </a:outerShdw>
                </a:effectLst>
              </a:rPr>
              <a:t> </a:t>
            </a:r>
            <a:r>
              <a:rPr lang="en-US" altLang="zh-CN"/>
              <a:t>language text</a:t>
            </a:r>
            <a:endParaRPr lang="en-US" altLang="zh-CN">
              <a:effectLst>
                <a:outerShdw blurRad="38100" dist="38100" dir="2700000" algn="tl">
                  <a:srgbClr val="C0C0C0"/>
                </a:outerShdw>
              </a:effectLst>
            </a:endParaRPr>
          </a:p>
          <a:p>
            <a:pPr marL="1066800" lvl="1" indent="-609600">
              <a:buFontTx/>
              <a:buAutoNum type="arabicPeriod"/>
              <a:defRPr/>
            </a:pPr>
            <a:r>
              <a:rPr lang="en-US" altLang="zh-CN"/>
              <a:t>Conversational agents are becoming an important form of human-computer communication</a:t>
            </a:r>
          </a:p>
          <a:p>
            <a:pPr marL="1066800" lvl="1" indent="-609600">
              <a:buFontTx/>
              <a:buAutoNum type="arabicPeriod"/>
              <a:defRPr/>
            </a:pPr>
            <a:r>
              <a:rPr lang="en-US" altLang="zh-CN"/>
              <a:t>Much of human-human communication is now mediated by computers</a:t>
            </a:r>
          </a:p>
        </p:txBody>
      </p:sp>
    </p:spTree>
    <p:extLst>
      <p:ext uri="{BB962C8B-B14F-4D97-AF65-F5344CB8AC3E}">
        <p14:creationId xmlns:p14="http://schemas.microsoft.com/office/powerpoint/2010/main" val="3223518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6531">
                                            <p:txEl>
                                              <p:pRg st="1" end="1"/>
                                            </p:txEl>
                                          </p:spTgt>
                                        </p:tgtEl>
                                        <p:attrNameLst>
                                          <p:attrName>style.visibility</p:attrName>
                                        </p:attrNameLst>
                                      </p:cBhvr>
                                      <p:to>
                                        <p:strVal val="visible"/>
                                      </p:to>
                                    </p:set>
                                    <p:animEffect transition="in" filter="blinds(horizontal)">
                                      <p:cBhvr>
                                        <p:cTn id="7" dur="500"/>
                                        <p:tgtEl>
                                          <p:spTgt spid="4065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6531">
                                            <p:txEl>
                                              <p:pRg st="2" end="2"/>
                                            </p:txEl>
                                          </p:spTgt>
                                        </p:tgtEl>
                                        <p:attrNameLst>
                                          <p:attrName>style.visibility</p:attrName>
                                        </p:attrNameLst>
                                      </p:cBhvr>
                                      <p:to>
                                        <p:strVal val="visible"/>
                                      </p:to>
                                    </p:set>
                                    <p:animEffect transition="in" filter="box(in)">
                                      <p:cBhvr>
                                        <p:cTn id="12" dur="500"/>
                                        <p:tgtEl>
                                          <p:spTgt spid="4065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6531">
                                            <p:txEl>
                                              <p:pRg st="3" end="3"/>
                                            </p:txEl>
                                          </p:spTgt>
                                        </p:tgtEl>
                                        <p:attrNameLst>
                                          <p:attrName>style.visibility</p:attrName>
                                        </p:attrNameLst>
                                      </p:cBhvr>
                                      <p:to>
                                        <p:strVal val="visible"/>
                                      </p:to>
                                    </p:set>
                                    <p:animEffect transition="in" filter="box(in)">
                                      <p:cBhvr>
                                        <p:cTn id="17" dur="500"/>
                                        <p:tgtEl>
                                          <p:spTgt spid="406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675" name="Picture 2" descr="tunn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313" y="1125538"/>
            <a:ext cx="22098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3"/>
          <p:cNvSpPr>
            <a:spLocks noGrp="1" noChangeArrowheads="1"/>
          </p:cNvSpPr>
          <p:nvPr>
            <p:ph type="title"/>
          </p:nvPr>
        </p:nvSpPr>
        <p:spPr>
          <a:xfrm>
            <a:off x="628650" y="0"/>
            <a:ext cx="9144000" cy="1143000"/>
          </a:xfrm>
        </p:spPr>
        <p:txBody>
          <a:bodyPr/>
          <a:lstStyle/>
          <a:p>
            <a:r>
              <a:rPr lang="en-US" altLang="zh-CN" sz="3800" smtClean="0"/>
              <a:t>Any Light at The End of The Tunnel</a:t>
            </a:r>
            <a:r>
              <a:rPr lang="en-US" altLang="zh-CN" smtClean="0"/>
              <a:t>?</a:t>
            </a:r>
          </a:p>
        </p:txBody>
      </p:sp>
      <p:sp>
        <p:nvSpPr>
          <p:cNvPr id="408580" name="Rectangle 4"/>
          <p:cNvSpPr>
            <a:spLocks noGrp="1" noChangeArrowheads="1"/>
          </p:cNvSpPr>
          <p:nvPr>
            <p:ph type="body" idx="1"/>
          </p:nvPr>
        </p:nvSpPr>
        <p:spPr>
          <a:xfrm>
            <a:off x="623888" y="3048000"/>
            <a:ext cx="8763000" cy="3124200"/>
          </a:xfrm>
        </p:spPr>
        <p:txBody>
          <a:bodyPr/>
          <a:lstStyle/>
          <a:p>
            <a:pPr>
              <a:lnSpc>
                <a:spcPct val="80000"/>
              </a:lnSpc>
            </a:pPr>
            <a:r>
              <a:rPr lang="en-US" altLang="zh-CN" sz="1800" smtClean="0"/>
              <a:t>Yahoo, Google, Microsoft  </a:t>
            </a:r>
            <a:r>
              <a:rPr lang="en-US" altLang="zh-CN" sz="1800" smtClean="0">
                <a:sym typeface="Wingdings" pitchFamily="2" charset="2"/>
              </a:rPr>
              <a:t> </a:t>
            </a:r>
            <a:r>
              <a:rPr lang="en-US" altLang="zh-CN" sz="1800" smtClean="0">
                <a:solidFill>
                  <a:srgbClr val="CC3300"/>
                </a:solidFill>
                <a:sym typeface="Wingdings" pitchFamily="2" charset="2"/>
              </a:rPr>
              <a:t>Information Retrieval</a:t>
            </a:r>
            <a:endParaRPr lang="en-US" altLang="zh-CN" sz="1800" smtClean="0">
              <a:solidFill>
                <a:srgbClr val="CC3300"/>
              </a:solidFill>
            </a:endParaRPr>
          </a:p>
          <a:p>
            <a:pPr>
              <a:lnSpc>
                <a:spcPct val="80000"/>
              </a:lnSpc>
            </a:pPr>
            <a:r>
              <a:rPr lang="en-US" altLang="zh-CN" sz="1800" smtClean="0"/>
              <a:t>Monster.com, HotJobs.com (Job finders) </a:t>
            </a:r>
            <a:r>
              <a:rPr lang="en-US" altLang="zh-CN" sz="1800" smtClean="0">
                <a:sym typeface="Wingdings" pitchFamily="2" charset="2"/>
              </a:rPr>
              <a:t> </a:t>
            </a:r>
            <a:r>
              <a:rPr lang="en-US" altLang="zh-CN" sz="1800" smtClean="0">
                <a:solidFill>
                  <a:srgbClr val="CC3300"/>
                </a:solidFill>
                <a:sym typeface="Wingdings" pitchFamily="2" charset="2"/>
              </a:rPr>
              <a:t>Information Extraction + Information Retrieval</a:t>
            </a:r>
          </a:p>
          <a:p>
            <a:pPr>
              <a:lnSpc>
                <a:spcPct val="80000"/>
              </a:lnSpc>
            </a:pPr>
            <a:r>
              <a:rPr lang="en-US" altLang="zh-CN" sz="1800" smtClean="0">
                <a:sym typeface="Wingdings" pitchFamily="2" charset="2"/>
              </a:rPr>
              <a:t>Systran powers Babelfish</a:t>
            </a:r>
            <a:r>
              <a:rPr lang="en-US" altLang="zh-CN" sz="1800" smtClean="0">
                <a:cs typeface="Times New Roman" pitchFamily="18" charset="0"/>
                <a:sym typeface="Wingdings" pitchFamily="2" charset="2"/>
              </a:rPr>
              <a:t>  </a:t>
            </a:r>
            <a:r>
              <a:rPr lang="en-US" altLang="zh-CN" sz="1800" smtClean="0">
                <a:solidFill>
                  <a:srgbClr val="CC3300"/>
                </a:solidFill>
                <a:cs typeface="Times New Roman" pitchFamily="18" charset="0"/>
                <a:sym typeface="Wingdings" pitchFamily="2" charset="2"/>
              </a:rPr>
              <a:t>Machine Translation</a:t>
            </a:r>
          </a:p>
          <a:p>
            <a:pPr>
              <a:lnSpc>
                <a:spcPct val="80000"/>
              </a:lnSpc>
            </a:pPr>
            <a:r>
              <a:rPr lang="en-US" altLang="zh-CN" sz="1800" smtClean="0">
                <a:cs typeface="Times New Roman" pitchFamily="18" charset="0"/>
                <a:sym typeface="Wingdings" pitchFamily="2" charset="2"/>
              </a:rPr>
              <a:t>Ask Jeeves  </a:t>
            </a:r>
            <a:r>
              <a:rPr lang="en-US" altLang="zh-CN" sz="1800" smtClean="0">
                <a:solidFill>
                  <a:srgbClr val="CC3300"/>
                </a:solidFill>
                <a:cs typeface="Times New Roman" pitchFamily="18" charset="0"/>
                <a:sym typeface="Wingdings" pitchFamily="2" charset="2"/>
              </a:rPr>
              <a:t>Question Answering</a:t>
            </a:r>
          </a:p>
          <a:p>
            <a:pPr>
              <a:lnSpc>
                <a:spcPct val="80000"/>
              </a:lnSpc>
            </a:pPr>
            <a:r>
              <a:rPr lang="en-US" altLang="zh-CN" sz="1800" smtClean="0">
                <a:cs typeface="Times New Roman" pitchFamily="18" charset="0"/>
                <a:sym typeface="Wingdings" pitchFamily="2" charset="2"/>
              </a:rPr>
              <a:t>Myspace, Facebook, Blogspot  </a:t>
            </a:r>
            <a:r>
              <a:rPr lang="en-US" altLang="zh-CN" sz="1800" smtClean="0">
                <a:solidFill>
                  <a:srgbClr val="CC3300"/>
                </a:solidFill>
                <a:cs typeface="Times New Roman" pitchFamily="18" charset="0"/>
                <a:sym typeface="Wingdings" pitchFamily="2" charset="2"/>
              </a:rPr>
              <a:t>Processing of User-Generated Content</a:t>
            </a:r>
          </a:p>
          <a:p>
            <a:pPr>
              <a:lnSpc>
                <a:spcPct val="80000"/>
              </a:lnSpc>
            </a:pPr>
            <a:r>
              <a:rPr lang="en-US" altLang="zh-CN" sz="1800" smtClean="0">
                <a:cs typeface="Times New Roman" pitchFamily="18" charset="0"/>
                <a:sym typeface="Wingdings" pitchFamily="2" charset="2"/>
              </a:rPr>
              <a:t>Tools for </a:t>
            </a:r>
            <a:r>
              <a:rPr lang="en-US" altLang="zh-CN" sz="1800" smtClean="0">
                <a:latin typeface="Times New Roman" pitchFamily="18" charset="0"/>
                <a:cs typeface="Times New Roman" pitchFamily="18" charset="0"/>
                <a:sym typeface="Wingdings" pitchFamily="2" charset="2"/>
              </a:rPr>
              <a:t>“</a:t>
            </a:r>
            <a:r>
              <a:rPr lang="en-US" altLang="zh-CN" sz="1800" smtClean="0">
                <a:cs typeface="Times New Roman" pitchFamily="18" charset="0"/>
                <a:sym typeface="Wingdings" pitchFamily="2" charset="2"/>
              </a:rPr>
              <a:t>business intelligence</a:t>
            </a:r>
            <a:r>
              <a:rPr lang="en-US" altLang="zh-CN" sz="1800" smtClean="0">
                <a:latin typeface="Times New Roman" pitchFamily="18" charset="0"/>
                <a:cs typeface="Times New Roman" pitchFamily="18" charset="0"/>
                <a:sym typeface="Wingdings" pitchFamily="2" charset="2"/>
              </a:rPr>
              <a:t>”</a:t>
            </a:r>
            <a:endParaRPr lang="en-US" altLang="zh-CN" sz="1800" smtClean="0">
              <a:cs typeface="Times New Roman" pitchFamily="18" charset="0"/>
              <a:sym typeface="Wingdings" pitchFamily="2" charset="2"/>
            </a:endParaRPr>
          </a:p>
          <a:p>
            <a:pPr>
              <a:lnSpc>
                <a:spcPct val="80000"/>
              </a:lnSpc>
            </a:pPr>
            <a:r>
              <a:rPr lang="en-US" altLang="zh-CN" sz="1800" smtClean="0">
                <a:cs typeface="Times New Roman" pitchFamily="18" charset="0"/>
                <a:sym typeface="Wingdings" pitchFamily="2" charset="2"/>
              </a:rPr>
              <a:t>All </a:t>
            </a:r>
            <a:r>
              <a:rPr lang="en-US" altLang="zh-CN" sz="1800" smtClean="0">
                <a:latin typeface="Times New Roman" pitchFamily="18" charset="0"/>
                <a:cs typeface="Times New Roman" pitchFamily="18" charset="0"/>
                <a:sym typeface="Wingdings" pitchFamily="2" charset="2"/>
              </a:rPr>
              <a:t>“</a:t>
            </a:r>
            <a:r>
              <a:rPr lang="en-US" altLang="zh-CN" sz="1800" smtClean="0">
                <a:cs typeface="Times New Roman" pitchFamily="18" charset="0"/>
                <a:sym typeface="Wingdings" pitchFamily="2" charset="2"/>
              </a:rPr>
              <a:t>Big Guys</a:t>
            </a:r>
            <a:r>
              <a:rPr lang="en-US" altLang="zh-CN" sz="1800" smtClean="0">
                <a:latin typeface="Times New Roman" pitchFamily="18" charset="0"/>
                <a:cs typeface="Times New Roman" pitchFamily="18" charset="0"/>
                <a:sym typeface="Wingdings" pitchFamily="2" charset="2"/>
              </a:rPr>
              <a:t>”</a:t>
            </a:r>
            <a:r>
              <a:rPr lang="en-US" altLang="zh-CN" sz="1800" smtClean="0">
                <a:cs typeface="Times New Roman" pitchFamily="18" charset="0"/>
                <a:sym typeface="Wingdings" pitchFamily="2" charset="2"/>
              </a:rPr>
              <a:t> have (several) strong NLP research labs:</a:t>
            </a:r>
          </a:p>
          <a:p>
            <a:pPr lvl="1">
              <a:lnSpc>
                <a:spcPct val="80000"/>
              </a:lnSpc>
            </a:pPr>
            <a:r>
              <a:rPr lang="en-US" altLang="zh-CN" sz="1700" smtClean="0">
                <a:cs typeface="Times New Roman" pitchFamily="18" charset="0"/>
                <a:sym typeface="Wingdings" pitchFamily="2" charset="2"/>
              </a:rPr>
              <a:t>IBM, Microsoft, AT&amp;T, Xerox, Sun, etc.</a:t>
            </a:r>
          </a:p>
          <a:p>
            <a:pPr>
              <a:lnSpc>
                <a:spcPct val="80000"/>
              </a:lnSpc>
            </a:pPr>
            <a:r>
              <a:rPr lang="en-US" altLang="zh-CN" sz="1800" smtClean="0">
                <a:cs typeface="Times New Roman" pitchFamily="18" charset="0"/>
                <a:sym typeface="Wingdings" pitchFamily="2" charset="2"/>
              </a:rPr>
              <a:t>Academia: research in an university environment</a:t>
            </a:r>
          </a:p>
        </p:txBody>
      </p:sp>
      <p:pic>
        <p:nvPicPr>
          <p:cNvPr id="28678" name="Picture 5" descr="bd04924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395413"/>
            <a:ext cx="82708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332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80">
                                            <p:txEl>
                                              <p:pRg st="0" end="0"/>
                                            </p:txEl>
                                          </p:spTgt>
                                        </p:tgtEl>
                                        <p:attrNameLst>
                                          <p:attrName>style.visibility</p:attrName>
                                        </p:attrNameLst>
                                      </p:cBhvr>
                                      <p:to>
                                        <p:strVal val="visible"/>
                                      </p:to>
                                    </p:set>
                                    <p:anim calcmode="lin" valueType="num">
                                      <p:cBhvr additive="base">
                                        <p:cTn id="7" dur="500" fill="hold"/>
                                        <p:tgtEl>
                                          <p:spTgt spid="4085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85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8580">
                                            <p:txEl>
                                              <p:pRg st="1" end="1"/>
                                            </p:txEl>
                                          </p:spTgt>
                                        </p:tgtEl>
                                        <p:attrNameLst>
                                          <p:attrName>style.visibility</p:attrName>
                                        </p:attrNameLst>
                                      </p:cBhvr>
                                      <p:to>
                                        <p:strVal val="visible"/>
                                      </p:to>
                                    </p:set>
                                    <p:anim calcmode="lin" valueType="num">
                                      <p:cBhvr additive="base">
                                        <p:cTn id="13" dur="500" fill="hold"/>
                                        <p:tgtEl>
                                          <p:spTgt spid="40858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85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8580">
                                            <p:txEl>
                                              <p:pRg st="2" end="2"/>
                                            </p:txEl>
                                          </p:spTgt>
                                        </p:tgtEl>
                                        <p:attrNameLst>
                                          <p:attrName>style.visibility</p:attrName>
                                        </p:attrNameLst>
                                      </p:cBhvr>
                                      <p:to>
                                        <p:strVal val="visible"/>
                                      </p:to>
                                    </p:set>
                                    <p:anim calcmode="lin" valueType="num">
                                      <p:cBhvr additive="base">
                                        <p:cTn id="19" dur="500" fill="hold"/>
                                        <p:tgtEl>
                                          <p:spTgt spid="40858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858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8580">
                                            <p:txEl>
                                              <p:pRg st="3" end="3"/>
                                            </p:txEl>
                                          </p:spTgt>
                                        </p:tgtEl>
                                        <p:attrNameLst>
                                          <p:attrName>style.visibility</p:attrName>
                                        </p:attrNameLst>
                                      </p:cBhvr>
                                      <p:to>
                                        <p:strVal val="visible"/>
                                      </p:to>
                                    </p:set>
                                    <p:anim calcmode="lin" valueType="num">
                                      <p:cBhvr additive="base">
                                        <p:cTn id="25" dur="500" fill="hold"/>
                                        <p:tgtEl>
                                          <p:spTgt spid="40858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85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8580">
                                            <p:txEl>
                                              <p:pRg st="4" end="4"/>
                                            </p:txEl>
                                          </p:spTgt>
                                        </p:tgtEl>
                                        <p:attrNameLst>
                                          <p:attrName>style.visibility</p:attrName>
                                        </p:attrNameLst>
                                      </p:cBhvr>
                                      <p:to>
                                        <p:strVal val="visible"/>
                                      </p:to>
                                    </p:set>
                                    <p:anim calcmode="lin" valueType="num">
                                      <p:cBhvr additive="base">
                                        <p:cTn id="31" dur="500" fill="hold"/>
                                        <p:tgtEl>
                                          <p:spTgt spid="40858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858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08580">
                                            <p:txEl>
                                              <p:pRg st="5" end="5"/>
                                            </p:txEl>
                                          </p:spTgt>
                                        </p:tgtEl>
                                        <p:attrNameLst>
                                          <p:attrName>style.visibility</p:attrName>
                                        </p:attrNameLst>
                                      </p:cBhvr>
                                      <p:to>
                                        <p:strVal val="visible"/>
                                      </p:to>
                                    </p:set>
                                    <p:anim calcmode="lin" valueType="num">
                                      <p:cBhvr additive="base">
                                        <p:cTn id="37" dur="500" fill="hold"/>
                                        <p:tgtEl>
                                          <p:spTgt spid="40858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0858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08580">
                                            <p:txEl>
                                              <p:pRg st="6" end="6"/>
                                            </p:txEl>
                                          </p:spTgt>
                                        </p:tgtEl>
                                        <p:attrNameLst>
                                          <p:attrName>style.visibility</p:attrName>
                                        </p:attrNameLst>
                                      </p:cBhvr>
                                      <p:to>
                                        <p:strVal val="visible"/>
                                      </p:to>
                                    </p:set>
                                    <p:anim calcmode="lin" valueType="num">
                                      <p:cBhvr additive="base">
                                        <p:cTn id="43" dur="500" fill="hold"/>
                                        <p:tgtEl>
                                          <p:spTgt spid="408580">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08580">
                                            <p:txEl>
                                              <p:pRg st="6" end="6"/>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08580">
                                            <p:txEl>
                                              <p:pRg st="7" end="7"/>
                                            </p:txEl>
                                          </p:spTgt>
                                        </p:tgtEl>
                                        <p:attrNameLst>
                                          <p:attrName>style.visibility</p:attrName>
                                        </p:attrNameLst>
                                      </p:cBhvr>
                                      <p:to>
                                        <p:strVal val="visible"/>
                                      </p:to>
                                    </p:set>
                                    <p:anim calcmode="lin" valueType="num">
                                      <p:cBhvr additive="base">
                                        <p:cTn id="47" dur="500" fill="hold"/>
                                        <p:tgtEl>
                                          <p:spTgt spid="408580">
                                            <p:txEl>
                                              <p:pRg st="7" end="7"/>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858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408580">
                                            <p:txEl>
                                              <p:pRg st="8" end="8"/>
                                            </p:txEl>
                                          </p:spTgt>
                                        </p:tgtEl>
                                        <p:attrNameLst>
                                          <p:attrName>style.visibility</p:attrName>
                                        </p:attrNameLst>
                                      </p:cBhvr>
                                      <p:to>
                                        <p:strVal val="visible"/>
                                      </p:to>
                                    </p:set>
                                    <p:anim calcmode="lin" valueType="num">
                                      <p:cBhvr additive="base">
                                        <p:cTn id="53" dur="500" fill="hold"/>
                                        <p:tgtEl>
                                          <p:spTgt spid="408580">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40858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r>
              <a:rPr lang="en-US" altLang="zh-CN" dirty="0" smtClean="0"/>
              <a:t>Introduction to Watson</a:t>
            </a:r>
          </a:p>
          <a:p>
            <a:r>
              <a:rPr lang="en-US" altLang="zh-CN" dirty="0" smtClean="0"/>
              <a:t>Watson in NLP View</a:t>
            </a:r>
          </a:p>
          <a:p>
            <a:r>
              <a:rPr lang="en-US" altLang="zh-CN" dirty="0" smtClean="0"/>
              <a:t>Machine Learning for NLP</a:t>
            </a:r>
          </a:p>
          <a:p>
            <a:r>
              <a:rPr lang="en-US" altLang="zh-CN" dirty="0" smtClean="0"/>
              <a:t>Why NLP is Hard</a:t>
            </a:r>
          </a:p>
        </p:txBody>
      </p:sp>
    </p:spTree>
    <p:extLst>
      <p:ext uri="{BB962C8B-B14F-4D97-AF65-F5344CB8AC3E}">
        <p14:creationId xmlns:p14="http://schemas.microsoft.com/office/powerpoint/2010/main" val="2931765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zh-CN" sz="3600" smtClean="0">
                <a:latin typeface="Verdana" pitchFamily="34" charset="0"/>
              </a:rPr>
              <a:t>Commercial World</a:t>
            </a:r>
          </a:p>
        </p:txBody>
      </p:sp>
      <p:sp>
        <p:nvSpPr>
          <p:cNvPr id="29700" name="Rectangle 3"/>
          <p:cNvSpPr>
            <a:spLocks noGrp="1" noChangeArrowheads="1"/>
          </p:cNvSpPr>
          <p:nvPr>
            <p:ph type="body" idx="1"/>
          </p:nvPr>
        </p:nvSpPr>
        <p:spPr/>
        <p:txBody>
          <a:bodyPr/>
          <a:lstStyle/>
          <a:p>
            <a:r>
              <a:rPr lang="en-US" altLang="zh-CN" smtClean="0"/>
              <a:t>Lot’s of exciting stuff going on…</a:t>
            </a:r>
          </a:p>
        </p:txBody>
      </p:sp>
      <p:pic>
        <p:nvPicPr>
          <p:cNvPr id="29701" name="Picture 4" descr="niels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352800"/>
            <a:ext cx="2667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715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descr="Logo-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267200"/>
            <a:ext cx="29718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4465638"/>
            <a:ext cx="274320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514600"/>
            <a:ext cx="1343025"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6" name="Picture 9" descr="PKTHd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2133600"/>
            <a:ext cx="11477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2133600"/>
            <a:ext cx="2439988"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8"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581400"/>
            <a:ext cx="2236788"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9" name="Picture 12" descr="hakialogolar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5181600"/>
            <a:ext cx="1855788"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Text Box 13"/>
          <p:cNvSpPr txBox="1">
            <a:spLocks noChangeArrowheads="1"/>
          </p:cNvSpPr>
          <p:nvPr/>
        </p:nvSpPr>
        <p:spPr bwMode="auto">
          <a:xfrm>
            <a:off x="685800" y="213360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Tahoma" pitchFamily="34" charset="0"/>
              </a:rPr>
              <a:t>Powerset</a:t>
            </a:r>
          </a:p>
        </p:txBody>
      </p:sp>
    </p:spTree>
    <p:extLst>
      <p:ext uri="{BB962C8B-B14F-4D97-AF65-F5344CB8AC3E}">
        <p14:creationId xmlns:p14="http://schemas.microsoft.com/office/powerpoint/2010/main" val="1898139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n-US" altLang="zh-CN" smtClean="0"/>
              <a:t>The Steps in NLP</a:t>
            </a:r>
          </a:p>
        </p:txBody>
      </p:sp>
      <p:graphicFrame>
        <p:nvGraphicFramePr>
          <p:cNvPr id="30724" name="Object 3"/>
          <p:cNvGraphicFramePr>
            <a:graphicFrameLocks noGrp="1" noChangeAspect="1"/>
          </p:cNvGraphicFramePr>
          <p:nvPr>
            <p:ph idx="1"/>
          </p:nvPr>
        </p:nvGraphicFramePr>
        <p:xfrm>
          <a:off x="1676400" y="1828800"/>
          <a:ext cx="6934200" cy="3370263"/>
        </p:xfrm>
        <a:graphic>
          <a:graphicData uri="http://schemas.openxmlformats.org/presentationml/2006/ole">
            <mc:AlternateContent xmlns:mc="http://schemas.openxmlformats.org/markup-compatibility/2006">
              <mc:Choice xmlns:v="urn:schemas-microsoft-com:vml" Requires="v">
                <p:oleObj spid="_x0000_s2174" name="Drawing" r:id="rId3" imgW="2523264" imgH="1228175" progId="FLW3Drawing">
                  <p:embed/>
                </p:oleObj>
              </mc:Choice>
              <mc:Fallback>
                <p:oleObj name="Drawing" r:id="rId3" imgW="2523264" imgH="1228175" progId="FLW3Drawing">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28800"/>
                        <a:ext cx="6934200" cy="33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4"/>
          <p:cNvGraphicFramePr>
            <a:graphicFrameLocks noChangeAspect="1"/>
          </p:cNvGraphicFramePr>
          <p:nvPr/>
        </p:nvGraphicFramePr>
        <p:xfrm>
          <a:off x="838200" y="5181600"/>
          <a:ext cx="1371600" cy="309563"/>
        </p:xfrm>
        <a:graphic>
          <a:graphicData uri="http://schemas.openxmlformats.org/presentationml/2006/ole">
            <mc:AlternateContent xmlns:mc="http://schemas.openxmlformats.org/markup-compatibility/2006">
              <mc:Choice xmlns:v="urn:schemas-microsoft-com:vml" Requires="v">
                <p:oleObj spid="_x0000_s2175" name="Drawing" r:id="rId5" imgW="1877824" imgH="425228" progId="FLW3Drawing">
                  <p:embed/>
                </p:oleObj>
              </mc:Choice>
              <mc:Fallback>
                <p:oleObj name="Drawing" r:id="rId5" imgW="1877824" imgH="425228" progId="FLW3Drawing">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181600"/>
                        <a:ext cx="1371600" cy="30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Rectangle 5"/>
          <p:cNvSpPr>
            <a:spLocks noChangeArrowheads="1"/>
          </p:cNvSpPr>
          <p:nvPr/>
        </p:nvSpPr>
        <p:spPr bwMode="auto">
          <a:xfrm>
            <a:off x="4267200" y="4800600"/>
            <a:ext cx="456723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400">
                <a:latin typeface="Times New Roman" pitchFamily="18" charset="0"/>
              </a:rPr>
              <a:t>**we can go up, down and up and </a:t>
            </a:r>
          </a:p>
          <a:p>
            <a:pPr eaLnBrk="1" hangingPunct="1">
              <a:spcBef>
                <a:spcPct val="50000"/>
              </a:spcBef>
            </a:pPr>
            <a:r>
              <a:rPr lang="en-US" altLang="zh-CN" sz="2400">
                <a:latin typeface="Times New Roman" pitchFamily="18" charset="0"/>
              </a:rPr>
              <a:t>down and combine steps too!!</a:t>
            </a:r>
          </a:p>
          <a:p>
            <a:pPr eaLnBrk="1" hangingPunct="1">
              <a:spcBef>
                <a:spcPct val="50000"/>
              </a:spcBef>
            </a:pPr>
            <a:r>
              <a:rPr lang="en-US" altLang="zh-CN" sz="2400">
                <a:latin typeface="Times New Roman" pitchFamily="18" charset="0"/>
              </a:rPr>
              <a:t>**every step is equally complex</a:t>
            </a:r>
          </a:p>
        </p:txBody>
      </p:sp>
    </p:spTree>
    <p:extLst>
      <p:ext uri="{BB962C8B-B14F-4D97-AF65-F5344CB8AC3E}">
        <p14:creationId xmlns:p14="http://schemas.microsoft.com/office/powerpoint/2010/main" val="3375067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zh-CN" smtClean="0"/>
              <a:t>Major Topics</a:t>
            </a:r>
            <a:endParaRPr lang="en-US" altLang="zh-CN" smtClean="0">
              <a:solidFill>
                <a:schemeClr val="tx1"/>
              </a:solidFill>
            </a:endParaRPr>
          </a:p>
        </p:txBody>
      </p:sp>
      <p:sp>
        <p:nvSpPr>
          <p:cNvPr id="31748" name="Rectangle 3"/>
          <p:cNvSpPr>
            <a:spLocks noGrp="1" noChangeArrowheads="1"/>
          </p:cNvSpPr>
          <p:nvPr>
            <p:ph type="body" sz="half" idx="1"/>
          </p:nvPr>
        </p:nvSpPr>
        <p:spPr>
          <a:xfrm>
            <a:off x="914400" y="1600200"/>
            <a:ext cx="2360613" cy="4530725"/>
          </a:xfrm>
        </p:spPr>
        <p:txBody>
          <a:bodyPr/>
          <a:lstStyle/>
          <a:p>
            <a:pPr marL="533400" indent="-533400">
              <a:buFont typeface="Arial" pitchFamily="34" charset="0"/>
              <a:buAutoNum type="arabicPeriod"/>
            </a:pPr>
            <a:r>
              <a:rPr lang="en-US" altLang="zh-CN" sz="2400" smtClean="0"/>
              <a:t>Words</a:t>
            </a:r>
          </a:p>
          <a:p>
            <a:pPr marL="533400" indent="-533400">
              <a:buFont typeface="Arial" pitchFamily="34" charset="0"/>
              <a:buAutoNum type="arabicPeriod"/>
            </a:pPr>
            <a:r>
              <a:rPr lang="en-US" altLang="zh-CN" sz="2400" smtClean="0"/>
              <a:t>Syntax</a:t>
            </a:r>
          </a:p>
          <a:p>
            <a:pPr marL="533400" indent="-533400">
              <a:buFont typeface="Arial" pitchFamily="34" charset="0"/>
              <a:buAutoNum type="arabicPeriod"/>
            </a:pPr>
            <a:r>
              <a:rPr lang="en-US" altLang="zh-CN" sz="2400" smtClean="0"/>
              <a:t>Meaning</a:t>
            </a:r>
          </a:p>
          <a:p>
            <a:pPr marL="533400" indent="-533400">
              <a:buFont typeface="Arial" pitchFamily="34" charset="0"/>
              <a:buAutoNum type="arabicPeriod"/>
            </a:pPr>
            <a:r>
              <a:rPr lang="en-US" altLang="zh-CN" sz="2400" smtClean="0"/>
              <a:t>Discourse</a:t>
            </a:r>
          </a:p>
        </p:txBody>
      </p:sp>
      <p:sp>
        <p:nvSpPr>
          <p:cNvPr id="415748" name="AutoShape 4"/>
          <p:cNvSpPr>
            <a:spLocks/>
          </p:cNvSpPr>
          <p:nvPr/>
        </p:nvSpPr>
        <p:spPr bwMode="auto">
          <a:xfrm>
            <a:off x="3030538" y="1700213"/>
            <a:ext cx="71437" cy="1441450"/>
          </a:xfrm>
          <a:prstGeom prst="rightBrace">
            <a:avLst>
              <a:gd name="adj1" fmla="val 168149"/>
              <a:gd name="adj2" fmla="val 50000"/>
            </a:avLst>
          </a:prstGeom>
          <a:noFill/>
          <a:ln w="317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1600" b="1">
              <a:latin typeface="Times New Roman" pitchFamily="18" charset="0"/>
            </a:endParaRPr>
          </a:p>
        </p:txBody>
      </p:sp>
      <p:sp>
        <p:nvSpPr>
          <p:cNvPr id="415749" name="Text Box 5"/>
          <p:cNvSpPr txBox="1">
            <a:spLocks noChangeArrowheads="1"/>
          </p:cNvSpPr>
          <p:nvPr/>
        </p:nvSpPr>
        <p:spPr bwMode="auto">
          <a:xfrm>
            <a:off x="3200400" y="2133600"/>
            <a:ext cx="5532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a:solidFill>
                  <a:schemeClr val="tx2"/>
                </a:solidFill>
                <a:latin typeface="Lucida Grande"/>
              </a:rPr>
              <a:t>5.</a:t>
            </a:r>
            <a:r>
              <a:rPr lang="en-US" altLang="zh-CN" sz="2800">
                <a:latin typeface="Lucida Grande"/>
              </a:rPr>
              <a:t> Applications exploiting each</a:t>
            </a:r>
            <a:endParaRPr lang="en-US" altLang="zh-CN" sz="2800">
              <a:latin typeface="Comic Sans MS" pitchFamily="66" charset="0"/>
            </a:endParaRPr>
          </a:p>
        </p:txBody>
      </p:sp>
    </p:spTree>
    <p:extLst>
      <p:ext uri="{BB962C8B-B14F-4D97-AF65-F5344CB8AC3E}">
        <p14:creationId xmlns:p14="http://schemas.microsoft.com/office/powerpoint/2010/main" val="80673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5748"/>
                                        </p:tgtEl>
                                        <p:attrNameLst>
                                          <p:attrName>style.visibility</p:attrName>
                                        </p:attrNameLst>
                                      </p:cBhvr>
                                      <p:to>
                                        <p:strVal val="visible"/>
                                      </p:to>
                                    </p:set>
                                    <p:anim calcmode="lin" valueType="num">
                                      <p:cBhvr additive="base">
                                        <p:cTn id="7" dur="500" fill="hold"/>
                                        <p:tgtEl>
                                          <p:spTgt spid="415748"/>
                                        </p:tgtEl>
                                        <p:attrNameLst>
                                          <p:attrName>ppt_x</p:attrName>
                                        </p:attrNameLst>
                                      </p:cBhvr>
                                      <p:tavLst>
                                        <p:tav tm="0">
                                          <p:val>
                                            <p:strVal val="#ppt_x"/>
                                          </p:val>
                                        </p:tav>
                                        <p:tav tm="100000">
                                          <p:val>
                                            <p:strVal val="#ppt_x"/>
                                          </p:val>
                                        </p:tav>
                                      </p:tavLst>
                                    </p:anim>
                                    <p:anim calcmode="lin" valueType="num">
                                      <p:cBhvr additive="base">
                                        <p:cTn id="8" dur="500" fill="hold"/>
                                        <p:tgtEl>
                                          <p:spTgt spid="4157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5749"/>
                                        </p:tgtEl>
                                        <p:attrNameLst>
                                          <p:attrName>style.visibility</p:attrName>
                                        </p:attrNameLst>
                                      </p:cBhvr>
                                      <p:to>
                                        <p:strVal val="visible"/>
                                      </p:to>
                                    </p:set>
                                    <p:anim calcmode="lin" valueType="num">
                                      <p:cBhvr additive="base">
                                        <p:cTn id="11" dur="500" fill="hold"/>
                                        <p:tgtEl>
                                          <p:spTgt spid="415749"/>
                                        </p:tgtEl>
                                        <p:attrNameLst>
                                          <p:attrName>ppt_x</p:attrName>
                                        </p:attrNameLst>
                                      </p:cBhvr>
                                      <p:tavLst>
                                        <p:tav tm="0">
                                          <p:val>
                                            <p:strVal val="#ppt_x"/>
                                          </p:val>
                                        </p:tav>
                                        <p:tav tm="100000">
                                          <p:val>
                                            <p:strVal val="#ppt_x"/>
                                          </p:val>
                                        </p:tav>
                                      </p:tavLst>
                                    </p:anim>
                                    <p:anim calcmode="lin" valueType="num">
                                      <p:cBhvr additive="base">
                                        <p:cTn id="12" dur="500" fill="hold"/>
                                        <p:tgtEl>
                                          <p:spTgt spid="415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nimBg="1"/>
      <p:bldP spid="4157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smtClean="0"/>
              <a:t>Simple Applications</a:t>
            </a:r>
          </a:p>
        </p:txBody>
      </p:sp>
      <p:sp>
        <p:nvSpPr>
          <p:cNvPr id="82948" name="Rectangle 3"/>
          <p:cNvSpPr>
            <a:spLocks noGrp="1" noChangeArrowheads="1"/>
          </p:cNvSpPr>
          <p:nvPr>
            <p:ph type="body" idx="1"/>
          </p:nvPr>
        </p:nvSpPr>
        <p:spPr/>
        <p:txBody>
          <a:bodyPr/>
          <a:lstStyle/>
          <a:p>
            <a:r>
              <a:rPr lang="en-US" altLang="zh-CN" smtClean="0"/>
              <a:t>Word counters (wc in UNIX)</a:t>
            </a:r>
          </a:p>
          <a:p>
            <a:r>
              <a:rPr lang="en-US" altLang="zh-CN" smtClean="0"/>
              <a:t>Spell Checkers, grammar checkers</a:t>
            </a:r>
          </a:p>
          <a:p>
            <a:r>
              <a:rPr lang="en-US" altLang="zh-CN" smtClean="0"/>
              <a:t>Predictive Text on mobile handsets</a:t>
            </a:r>
          </a:p>
        </p:txBody>
      </p:sp>
    </p:spTree>
    <p:extLst>
      <p:ext uri="{BB962C8B-B14F-4D97-AF65-F5344CB8AC3E}">
        <p14:creationId xmlns:p14="http://schemas.microsoft.com/office/powerpoint/2010/main" val="1510163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r>
              <a:rPr lang="en-US" altLang="zh-CN" smtClean="0"/>
              <a:t>Bigger Applications</a:t>
            </a:r>
          </a:p>
        </p:txBody>
      </p:sp>
      <p:sp>
        <p:nvSpPr>
          <p:cNvPr id="83972" name="Rectangle 3"/>
          <p:cNvSpPr>
            <a:spLocks noGrp="1" noChangeArrowheads="1"/>
          </p:cNvSpPr>
          <p:nvPr>
            <p:ph type="body" idx="1"/>
          </p:nvPr>
        </p:nvSpPr>
        <p:spPr/>
        <p:txBody>
          <a:bodyPr/>
          <a:lstStyle/>
          <a:p>
            <a:pPr>
              <a:lnSpc>
                <a:spcPct val="90000"/>
              </a:lnSpc>
            </a:pPr>
            <a:r>
              <a:rPr lang="en-US" altLang="zh-CN" sz="2000" smtClean="0"/>
              <a:t>Intelligent computer systems</a:t>
            </a:r>
          </a:p>
          <a:p>
            <a:pPr>
              <a:lnSpc>
                <a:spcPct val="90000"/>
              </a:lnSpc>
            </a:pPr>
            <a:r>
              <a:rPr lang="en-US" altLang="zh-CN" sz="2000" smtClean="0"/>
              <a:t>NLU interfaces to databases</a:t>
            </a:r>
          </a:p>
          <a:p>
            <a:pPr>
              <a:lnSpc>
                <a:spcPct val="90000"/>
              </a:lnSpc>
            </a:pPr>
            <a:r>
              <a:rPr lang="en-US" altLang="zh-CN" sz="2000" smtClean="0"/>
              <a:t>Computer aided instruction</a:t>
            </a:r>
          </a:p>
          <a:p>
            <a:pPr>
              <a:lnSpc>
                <a:spcPct val="90000"/>
              </a:lnSpc>
            </a:pPr>
            <a:r>
              <a:rPr lang="en-US" altLang="zh-CN" sz="2000" smtClean="0"/>
              <a:t>Information retrieval</a:t>
            </a:r>
          </a:p>
          <a:p>
            <a:pPr>
              <a:lnSpc>
                <a:spcPct val="90000"/>
              </a:lnSpc>
            </a:pPr>
            <a:r>
              <a:rPr lang="en-US" altLang="zh-CN" sz="2000" smtClean="0"/>
              <a:t>Intelligent Web searching</a:t>
            </a:r>
          </a:p>
          <a:p>
            <a:pPr>
              <a:lnSpc>
                <a:spcPct val="90000"/>
              </a:lnSpc>
            </a:pPr>
            <a:r>
              <a:rPr lang="en-US" altLang="zh-CN" sz="2000" smtClean="0"/>
              <a:t>Data mining</a:t>
            </a:r>
          </a:p>
          <a:p>
            <a:pPr>
              <a:lnSpc>
                <a:spcPct val="90000"/>
              </a:lnSpc>
            </a:pPr>
            <a:r>
              <a:rPr lang="en-US" altLang="zh-CN" sz="2000" smtClean="0"/>
              <a:t>Machine translation</a:t>
            </a:r>
          </a:p>
          <a:p>
            <a:pPr>
              <a:lnSpc>
                <a:spcPct val="90000"/>
              </a:lnSpc>
            </a:pPr>
            <a:r>
              <a:rPr lang="en-US" altLang="zh-CN" sz="2000" smtClean="0"/>
              <a:t>Speech recognition</a:t>
            </a:r>
          </a:p>
          <a:p>
            <a:pPr>
              <a:lnSpc>
                <a:spcPct val="90000"/>
              </a:lnSpc>
            </a:pPr>
            <a:r>
              <a:rPr lang="en-US" altLang="zh-CN" sz="2000" smtClean="0"/>
              <a:t>Natural language generation</a:t>
            </a:r>
          </a:p>
          <a:p>
            <a:pPr>
              <a:lnSpc>
                <a:spcPct val="90000"/>
              </a:lnSpc>
            </a:pPr>
            <a:r>
              <a:rPr lang="en-US" altLang="zh-CN" sz="2000" smtClean="0"/>
              <a:t>Question answering</a:t>
            </a:r>
          </a:p>
          <a:p>
            <a:pPr>
              <a:lnSpc>
                <a:spcPct val="90000"/>
              </a:lnSpc>
            </a:pPr>
            <a:endParaRPr lang="en-US" altLang="zh-CN" sz="2000" smtClean="0"/>
          </a:p>
          <a:p>
            <a:pPr>
              <a:lnSpc>
                <a:spcPct val="90000"/>
              </a:lnSpc>
            </a:pPr>
            <a:endParaRPr lang="en-US" altLang="zh-CN" sz="2000" smtClean="0"/>
          </a:p>
          <a:p>
            <a:pPr>
              <a:lnSpc>
                <a:spcPct val="90000"/>
              </a:lnSpc>
            </a:pPr>
            <a:endParaRPr lang="en-US" altLang="zh-CN" sz="2000" smtClean="0"/>
          </a:p>
        </p:txBody>
      </p:sp>
    </p:spTree>
    <p:extLst>
      <p:ext uri="{BB962C8B-B14F-4D97-AF65-F5344CB8AC3E}">
        <p14:creationId xmlns:p14="http://schemas.microsoft.com/office/powerpoint/2010/main" val="3190997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176213" y="381000"/>
            <a:ext cx="9220200" cy="990600"/>
          </a:xfrm>
        </p:spPr>
        <p:txBody>
          <a:bodyPr>
            <a:normAutofit fontScale="90000"/>
          </a:bodyPr>
          <a:lstStyle/>
          <a:p>
            <a:r>
              <a:rPr lang="en-US" altLang="zh-CN" sz="3600" dirty="0" smtClean="0">
                <a:latin typeface="Verdana" pitchFamily="34" charset="0"/>
              </a:rPr>
              <a:t>Other Popular NLP tasks: Machine Translation</a:t>
            </a:r>
          </a:p>
        </p:txBody>
      </p:sp>
      <p:sp>
        <p:nvSpPr>
          <p:cNvPr id="73732" name="Rectangle 3"/>
          <p:cNvSpPr>
            <a:spLocks noGrp="1" noChangeArrowheads="1"/>
          </p:cNvSpPr>
          <p:nvPr>
            <p:ph type="body" idx="1"/>
          </p:nvPr>
        </p:nvSpPr>
        <p:spPr>
          <a:xfrm>
            <a:off x="395288" y="1600200"/>
            <a:ext cx="8748712" cy="4997450"/>
          </a:xfrm>
        </p:spPr>
        <p:txBody>
          <a:bodyPr/>
          <a:lstStyle/>
          <a:p>
            <a:pPr>
              <a:lnSpc>
                <a:spcPct val="80000"/>
              </a:lnSpc>
              <a:buFont typeface="Wingdings" pitchFamily="2" charset="2"/>
              <a:buNone/>
            </a:pPr>
            <a:r>
              <a:rPr lang="en-US" altLang="zh-CN" sz="1800" smtClean="0"/>
              <a:t>&lt;stoken id=“S1”&gt;</a:t>
            </a:r>
            <a:r>
              <a:rPr lang="zh-CN" altLang="en-US" sz="1800" smtClean="0"/>
              <a:t>戏</a:t>
            </a:r>
            <a:r>
              <a:rPr lang="en-US" altLang="zh-CN" sz="1800" smtClean="0"/>
              <a:t>&lt;/stoken&gt;    &lt;ttoken id=“T1” align=“S5 S6”&gt;School&lt;/stoken&gt;</a:t>
            </a:r>
          </a:p>
          <a:p>
            <a:pPr>
              <a:lnSpc>
                <a:spcPct val="80000"/>
              </a:lnSpc>
              <a:buFont typeface="Wingdings" pitchFamily="2" charset="2"/>
              <a:buNone/>
            </a:pPr>
            <a:r>
              <a:rPr lang="en-US" altLang="zh-CN" sz="1800" smtClean="0"/>
              <a:t>&lt;stoken id=“S2”&gt;</a:t>
            </a:r>
            <a:r>
              <a:rPr lang="zh-CN" altLang="en-US" sz="1800" smtClean="0"/>
              <a:t>剧</a:t>
            </a:r>
            <a:r>
              <a:rPr lang="en-US" altLang="zh-CN" sz="1800" smtClean="0"/>
              <a:t>&lt;/stoken&gt;    &lt;ttoken id=“T2”&gt;of&lt;/stoken&gt;</a:t>
            </a:r>
          </a:p>
          <a:p>
            <a:pPr>
              <a:lnSpc>
                <a:spcPct val="80000"/>
              </a:lnSpc>
              <a:buFont typeface="Wingdings" pitchFamily="2" charset="2"/>
              <a:buNone/>
            </a:pPr>
            <a:r>
              <a:rPr lang="en-US" altLang="zh-CN" sz="1800" smtClean="0"/>
              <a:t>&lt;stoken id=“S3”&gt;</a:t>
            </a:r>
            <a:r>
              <a:rPr lang="zh-CN" altLang="en-US" sz="1800" smtClean="0"/>
              <a:t>舞</a:t>
            </a:r>
            <a:r>
              <a:rPr lang="en-US" altLang="zh-CN" sz="1800" smtClean="0"/>
              <a:t>&lt;/stoken&gt;    &lt;ttoken id=“T3” align=“S1 S2”&gt;Theatre&lt;/stoken&gt;</a:t>
            </a:r>
          </a:p>
          <a:p>
            <a:pPr>
              <a:lnSpc>
                <a:spcPct val="80000"/>
              </a:lnSpc>
              <a:buFont typeface="Wingdings" pitchFamily="2" charset="2"/>
              <a:buNone/>
            </a:pPr>
            <a:r>
              <a:rPr lang="en-US" altLang="zh-CN" sz="1800" smtClean="0"/>
              <a:t>&lt;stoken id=“S4”&gt;</a:t>
            </a:r>
            <a:r>
              <a:rPr lang="zh-CN" altLang="en-US" sz="1800" smtClean="0"/>
              <a:t>蹈</a:t>
            </a:r>
            <a:r>
              <a:rPr lang="en-US" altLang="zh-CN" sz="1800" smtClean="0"/>
              <a:t>&lt;/stoken&gt;    &lt;ttoken id=“T4”&gt;and&lt;/stoken&gt;</a:t>
            </a:r>
          </a:p>
          <a:p>
            <a:pPr>
              <a:lnSpc>
                <a:spcPct val="80000"/>
              </a:lnSpc>
              <a:buFont typeface="Wingdings" pitchFamily="2" charset="2"/>
              <a:buNone/>
            </a:pPr>
            <a:r>
              <a:rPr lang="en-US" altLang="zh-CN" sz="1800" smtClean="0"/>
              <a:t>&lt;stoken id=“S5”&gt;</a:t>
            </a:r>
            <a:r>
              <a:rPr lang="zh-CN" altLang="en-US" sz="1800" smtClean="0"/>
              <a:t>学</a:t>
            </a:r>
            <a:r>
              <a:rPr lang="en-US" altLang="zh-CN" sz="1800" smtClean="0"/>
              <a:t>&lt;/stoken&gt;    &lt;ttoken id=“T5” align=“S3 S4”&gt;Dance&lt;/stoken&gt;</a:t>
            </a:r>
          </a:p>
          <a:p>
            <a:pPr>
              <a:lnSpc>
                <a:spcPct val="80000"/>
              </a:lnSpc>
              <a:buFont typeface="Wingdings" pitchFamily="2" charset="2"/>
              <a:buNone/>
            </a:pPr>
            <a:r>
              <a:rPr lang="en-US" altLang="zh-CN" sz="1800" smtClean="0"/>
              <a:t>&lt;stoken id=“S6”&gt;</a:t>
            </a:r>
            <a:r>
              <a:rPr lang="zh-CN" altLang="en-US" sz="1800" smtClean="0"/>
              <a:t>院</a:t>
            </a:r>
            <a:r>
              <a:rPr lang="en-US" altLang="zh-CN" sz="1800" smtClean="0"/>
              <a:t>&lt;/stoken&gt;    &lt;ttoken id=“T6” align=“S7 S8”&gt;presents&lt;/stoken&gt;</a:t>
            </a:r>
          </a:p>
          <a:p>
            <a:pPr>
              <a:lnSpc>
                <a:spcPct val="80000"/>
              </a:lnSpc>
              <a:buFont typeface="Wingdings" pitchFamily="2" charset="2"/>
              <a:buNone/>
            </a:pPr>
            <a:r>
              <a:rPr lang="en-US" altLang="zh-CN" sz="1800" smtClean="0"/>
              <a:t>&lt;stoken id=“S7”&gt;</a:t>
            </a:r>
            <a:r>
              <a:rPr lang="zh-CN" altLang="en-US" sz="1800" smtClean="0"/>
              <a:t>演</a:t>
            </a:r>
            <a:r>
              <a:rPr lang="en-US" altLang="zh-CN" sz="1800" smtClean="0"/>
              <a:t>&lt;/stoken&gt;    &lt;ttoken id=“T7” align=“S9 S10”&gt;Wonderful&lt;/stoken&gt;</a:t>
            </a:r>
          </a:p>
          <a:p>
            <a:pPr>
              <a:lnSpc>
                <a:spcPct val="80000"/>
              </a:lnSpc>
              <a:buFont typeface="Wingdings" pitchFamily="2" charset="2"/>
              <a:buNone/>
            </a:pPr>
            <a:r>
              <a:rPr lang="en-US" altLang="zh-CN" sz="1800" smtClean="0"/>
              <a:t>&lt;stoken id=“S8”&gt;</a:t>
            </a:r>
            <a:r>
              <a:rPr lang="zh-CN" altLang="en-US" sz="1800" smtClean="0"/>
              <a:t>出</a:t>
            </a:r>
            <a:r>
              <a:rPr lang="en-US" altLang="zh-CN" sz="1800" smtClean="0"/>
              <a:t>&lt;/stoken&gt;    &lt;ttoken id=“T7” align=“S12 S13”&gt;town&lt;/stoken&gt;</a:t>
            </a:r>
          </a:p>
          <a:p>
            <a:pPr>
              <a:lnSpc>
                <a:spcPct val="80000"/>
              </a:lnSpc>
              <a:buFont typeface="Wingdings" pitchFamily="2" charset="2"/>
              <a:buNone/>
            </a:pPr>
            <a:r>
              <a:rPr lang="en-US" altLang="zh-CN" sz="1800" smtClean="0"/>
              <a:t>&lt;stoken id=“S9”&gt;</a:t>
            </a:r>
            <a:r>
              <a:rPr lang="zh-CN" altLang="en-US" sz="1800" smtClean="0"/>
              <a:t>奇</a:t>
            </a:r>
            <a:r>
              <a:rPr lang="en-US" altLang="zh-CN" sz="1800" smtClean="0"/>
              <a:t>&lt;/stoken&gt;</a:t>
            </a:r>
          </a:p>
          <a:p>
            <a:pPr>
              <a:lnSpc>
                <a:spcPct val="80000"/>
              </a:lnSpc>
              <a:buFont typeface="Wingdings" pitchFamily="2" charset="2"/>
              <a:buNone/>
            </a:pPr>
            <a:r>
              <a:rPr lang="en-US" altLang="zh-CN" sz="1800" smtClean="0"/>
              <a:t>&lt;stoken id=“S10”&gt;</a:t>
            </a:r>
            <a:r>
              <a:rPr lang="zh-CN" altLang="en-US" sz="1800" smtClean="0"/>
              <a:t>妙</a:t>
            </a:r>
            <a:r>
              <a:rPr lang="en-US" altLang="zh-CN" sz="1800" smtClean="0"/>
              <a:t>&lt;/stoken&gt;</a:t>
            </a:r>
          </a:p>
          <a:p>
            <a:pPr>
              <a:lnSpc>
                <a:spcPct val="80000"/>
              </a:lnSpc>
              <a:buFont typeface="Wingdings" pitchFamily="2" charset="2"/>
              <a:buNone/>
            </a:pPr>
            <a:r>
              <a:rPr lang="en-US" altLang="zh-CN" sz="1800" smtClean="0"/>
              <a:t>&lt;stoken id=“S11”&gt;</a:t>
            </a:r>
            <a:r>
              <a:rPr lang="zh-CN" altLang="en-US" sz="1800" smtClean="0"/>
              <a:t>的</a:t>
            </a:r>
            <a:r>
              <a:rPr lang="en-US" altLang="zh-CN" sz="1800" smtClean="0"/>
              <a:t>&lt;/stoken&gt;</a:t>
            </a:r>
          </a:p>
          <a:p>
            <a:pPr>
              <a:lnSpc>
                <a:spcPct val="80000"/>
              </a:lnSpc>
              <a:buFont typeface="Wingdings" pitchFamily="2" charset="2"/>
              <a:buNone/>
            </a:pPr>
            <a:r>
              <a:rPr lang="en-US" altLang="zh-CN" sz="1800" smtClean="0"/>
              <a:t>&lt;stoken id=“S12”&gt;</a:t>
            </a:r>
            <a:r>
              <a:rPr lang="zh-CN" altLang="en-US" sz="1800" smtClean="0"/>
              <a:t>小</a:t>
            </a:r>
            <a:r>
              <a:rPr lang="en-US" altLang="zh-CN" sz="1800" smtClean="0"/>
              <a:t>&lt;/stoken&gt;</a:t>
            </a:r>
          </a:p>
          <a:p>
            <a:pPr>
              <a:lnSpc>
                <a:spcPct val="80000"/>
              </a:lnSpc>
              <a:buFont typeface="Wingdings" pitchFamily="2" charset="2"/>
              <a:buNone/>
            </a:pPr>
            <a:r>
              <a:rPr lang="en-US" altLang="zh-CN" sz="1800" smtClean="0"/>
              <a:t>&lt;stoken id=“S13”&gt;</a:t>
            </a:r>
            <a:r>
              <a:rPr lang="zh-CN" altLang="en-US" sz="1800" smtClean="0"/>
              <a:t>镇</a:t>
            </a:r>
            <a:r>
              <a:rPr lang="en-US" altLang="zh-CN" sz="1800" smtClean="0"/>
              <a:t>&lt;/stoken&gt;</a:t>
            </a:r>
          </a:p>
        </p:txBody>
      </p:sp>
      <p:sp>
        <p:nvSpPr>
          <p:cNvPr id="73733" name="Rectangle 4"/>
          <p:cNvSpPr>
            <a:spLocks noChangeArrowheads="1"/>
          </p:cNvSpPr>
          <p:nvPr/>
        </p:nvSpPr>
        <p:spPr bwMode="auto">
          <a:xfrm>
            <a:off x="900113" y="1628775"/>
            <a:ext cx="77724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80000"/>
              </a:lnSpc>
              <a:spcBef>
                <a:spcPct val="20000"/>
              </a:spcBef>
              <a:buClr>
                <a:schemeClr val="folHlink"/>
              </a:buClr>
              <a:buSzPct val="90000"/>
              <a:buFont typeface="Wingdings" pitchFamily="2" charset="2"/>
              <a:buChar char="n"/>
            </a:pPr>
            <a:endParaRPr lang="en-US" sz="2800"/>
          </a:p>
        </p:txBody>
      </p:sp>
      <p:sp>
        <p:nvSpPr>
          <p:cNvPr id="73734" name="Line 5"/>
          <p:cNvSpPr>
            <a:spLocks noChangeShapeType="1"/>
          </p:cNvSpPr>
          <p:nvPr/>
        </p:nvSpPr>
        <p:spPr bwMode="auto">
          <a:xfrm>
            <a:off x="3663950" y="1557338"/>
            <a:ext cx="0" cy="4967287"/>
          </a:xfrm>
          <a:prstGeom prst="line">
            <a:avLst/>
          </a:prstGeom>
          <a:noFill/>
          <a:ln w="95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259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3500438"/>
            <a:ext cx="4176713"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692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259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25990"/>
                                        </p:tgtEl>
                                        <p:attrNameLst>
                                          <p:attrName>style.visibility</p:attrName>
                                        </p:attrNameLst>
                                      </p:cBhvr>
                                      <p:to>
                                        <p:strVal val="visible"/>
                                      </p:to>
                                    </p:set>
                                    <p:animEffect transition="in" filter="blinds(horizontal)">
                                      <p:cBhvr>
                                        <p:cTn id="11" dur="500"/>
                                        <p:tgtEl>
                                          <p:spTgt spid="425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685800" y="152400"/>
            <a:ext cx="7772400" cy="1143000"/>
          </a:xfrm>
        </p:spPr>
        <p:txBody>
          <a:bodyPr/>
          <a:lstStyle/>
          <a:p>
            <a:r>
              <a:rPr lang="en-US" altLang="zh-CN" smtClean="0"/>
              <a:t>Google Translate</a:t>
            </a:r>
          </a:p>
        </p:txBody>
      </p:sp>
      <p:pic>
        <p:nvPicPr>
          <p:cNvPr id="74756" name="Picture 3" descr="aljazeer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62100" y="1600200"/>
            <a:ext cx="6908800" cy="4522788"/>
          </a:xfrm>
        </p:spPr>
      </p:pic>
    </p:spTree>
    <p:extLst>
      <p:ext uri="{BB962C8B-B14F-4D97-AF65-F5344CB8AC3E}">
        <p14:creationId xmlns:p14="http://schemas.microsoft.com/office/powerpoint/2010/main" val="188945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altLang="zh-CN" smtClean="0"/>
              <a:t>Google Translate</a:t>
            </a:r>
          </a:p>
        </p:txBody>
      </p:sp>
      <p:pic>
        <p:nvPicPr>
          <p:cNvPr id="75780" name="Picture 3" descr="al-e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89238" y="1670050"/>
            <a:ext cx="4149725" cy="4391025"/>
          </a:xfrm>
        </p:spPr>
      </p:pic>
    </p:spTree>
    <p:extLst>
      <p:ext uri="{BB962C8B-B14F-4D97-AF65-F5344CB8AC3E}">
        <p14:creationId xmlns:p14="http://schemas.microsoft.com/office/powerpoint/2010/main" val="2943951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normAutofit fontScale="90000"/>
          </a:bodyPr>
          <a:lstStyle/>
          <a:p>
            <a:r>
              <a:rPr lang="en-US" altLang="zh-CN" sz="3600" dirty="0">
                <a:latin typeface="Verdana" pitchFamily="34" charset="0"/>
              </a:rPr>
              <a:t>Other Popular NLP tasks: </a:t>
            </a:r>
            <a:r>
              <a:rPr lang="en-US" altLang="zh-CN" sz="3600" dirty="0" smtClean="0">
                <a:latin typeface="Verdana" pitchFamily="34" charset="0"/>
              </a:rPr>
              <a:t>Weblog and Tweet Analytics</a:t>
            </a:r>
          </a:p>
        </p:txBody>
      </p:sp>
      <p:sp>
        <p:nvSpPr>
          <p:cNvPr id="77828" name="Rectangle 3"/>
          <p:cNvSpPr>
            <a:spLocks noGrp="1" noChangeArrowheads="1"/>
          </p:cNvSpPr>
          <p:nvPr>
            <p:ph type="body" idx="1"/>
          </p:nvPr>
        </p:nvSpPr>
        <p:spPr/>
        <p:txBody>
          <a:bodyPr/>
          <a:lstStyle/>
          <a:p>
            <a:r>
              <a:rPr lang="en-US" altLang="zh-CN" dirty="0" smtClean="0"/>
              <a:t>Data-mining of Weblogs, discussion forums, message boards, user groups, tweets, and other forms of user generated media</a:t>
            </a:r>
          </a:p>
          <a:p>
            <a:pPr lvl="1"/>
            <a:r>
              <a:rPr lang="en-US" altLang="zh-CN" dirty="0" smtClean="0"/>
              <a:t>Product marketing information</a:t>
            </a:r>
          </a:p>
          <a:p>
            <a:pPr lvl="1"/>
            <a:r>
              <a:rPr lang="en-US" altLang="zh-CN" dirty="0" smtClean="0"/>
              <a:t>Political opinion tracking</a:t>
            </a:r>
          </a:p>
          <a:p>
            <a:pPr lvl="1"/>
            <a:r>
              <a:rPr lang="en-US" altLang="zh-CN" dirty="0" smtClean="0"/>
              <a:t>Social network analysis</a:t>
            </a:r>
          </a:p>
          <a:p>
            <a:pPr lvl="1"/>
            <a:r>
              <a:rPr lang="en-US" altLang="zh-CN" dirty="0" smtClean="0"/>
              <a:t>Buzz analysis (what’s hot, what topics are people talking about right now).</a:t>
            </a:r>
          </a:p>
        </p:txBody>
      </p:sp>
    </p:spTree>
    <p:extLst>
      <p:ext uri="{BB962C8B-B14F-4D97-AF65-F5344CB8AC3E}">
        <p14:creationId xmlns:p14="http://schemas.microsoft.com/office/powerpoint/2010/main" val="4162965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ChangeArrowheads="1"/>
          </p:cNvSpPr>
          <p:nvPr/>
        </p:nvSpPr>
        <p:spPr bwMode="auto">
          <a:xfrm>
            <a:off x="828675" y="4067175"/>
            <a:ext cx="6400800" cy="2189163"/>
          </a:xfrm>
          <a:prstGeom prst="rect">
            <a:avLst/>
          </a:prstGeom>
          <a:solidFill>
            <a:srgbClr val="BDDEFF"/>
          </a:solidFill>
          <a:ln w="12700" algn="ctr">
            <a:solidFill>
              <a:srgbClr val="3366FF"/>
            </a:solidFill>
            <a:prstDash val="dash"/>
            <a:miter lim="800000"/>
            <a:headEnd/>
            <a:tailEnd/>
          </a:ln>
          <a:effectLst>
            <a:prstShdw prst="shdw17" dist="17961" dir="2700000">
              <a:srgbClr val="1F3D99"/>
            </a:prstShdw>
          </a:effectLst>
        </p:spPr>
        <p:txBody>
          <a:bodyPr anchor="ctr"/>
          <a:lstStyle/>
          <a:p>
            <a:pPr algn="ctr"/>
            <a:endParaRPr lang="zh-CN" altLang="en-US" sz="1000">
              <a:ea typeface="MS PGothic" pitchFamily="34" charset="-128"/>
            </a:endParaRP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3" y="4411663"/>
            <a:ext cx="8524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5010150"/>
            <a:ext cx="876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163" y="5640388"/>
            <a:ext cx="8064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4822" name="Rectangle 6"/>
          <p:cNvSpPr>
            <a:spLocks noChangeArrowheads="1"/>
          </p:cNvSpPr>
          <p:nvPr/>
        </p:nvSpPr>
        <p:spPr bwMode="auto">
          <a:xfrm>
            <a:off x="4730750" y="4095750"/>
            <a:ext cx="668338" cy="242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wrap="none" anchor="ctr">
            <a:spAutoFit/>
          </a:bodyPr>
          <a:lstStyle/>
          <a:p>
            <a:pPr algn="ctr">
              <a:defRPr/>
            </a:pPr>
            <a:r>
              <a:rPr lang="en-US" altLang="zh-CN" sz="1000" b="1" i="1">
                <a:solidFill>
                  <a:schemeClr val="accent2"/>
                </a:solidFill>
                <a:latin typeface="Arial" charset="0"/>
                <a:ea typeface="MS PGothic" pitchFamily="34" charset="-128"/>
              </a:rPr>
              <a:t>Authors</a:t>
            </a:r>
          </a:p>
        </p:txBody>
      </p:sp>
      <p:pic>
        <p:nvPicPr>
          <p:cNvPr id="32776"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0750" y="4456113"/>
            <a:ext cx="8921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4824" name="Rectangle 8"/>
          <p:cNvSpPr>
            <a:spLocks noChangeArrowheads="1"/>
          </p:cNvSpPr>
          <p:nvPr/>
        </p:nvSpPr>
        <p:spPr bwMode="auto">
          <a:xfrm>
            <a:off x="6040438" y="4121150"/>
            <a:ext cx="633412" cy="242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wrap="none" anchor="ctr">
            <a:spAutoFit/>
          </a:bodyPr>
          <a:lstStyle/>
          <a:p>
            <a:pPr algn="ctr">
              <a:defRPr/>
            </a:pPr>
            <a:r>
              <a:rPr lang="en-US" altLang="zh-CN" sz="1000" b="1" i="1">
                <a:solidFill>
                  <a:schemeClr val="accent2"/>
                </a:solidFill>
                <a:latin typeface="Arial" charset="0"/>
                <a:ea typeface="MS PGothic" pitchFamily="34" charset="-128"/>
              </a:rPr>
              <a:t>Venues</a:t>
            </a:r>
          </a:p>
        </p:txBody>
      </p:sp>
      <p:pic>
        <p:nvPicPr>
          <p:cNvPr id="32778"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063" y="5118100"/>
            <a:ext cx="11287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4826" name="Rectangle 10"/>
          <p:cNvSpPr>
            <a:spLocks noChangeArrowheads="1"/>
          </p:cNvSpPr>
          <p:nvPr/>
        </p:nvSpPr>
        <p:spPr bwMode="auto">
          <a:xfrm>
            <a:off x="3606800" y="4098925"/>
            <a:ext cx="514350" cy="2428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wrap="none" anchor="ctr">
            <a:spAutoFit/>
          </a:bodyPr>
          <a:lstStyle/>
          <a:p>
            <a:pPr algn="ctr">
              <a:defRPr/>
            </a:pPr>
            <a:r>
              <a:rPr lang="en-US" altLang="zh-CN" sz="1000" b="1" i="1">
                <a:solidFill>
                  <a:schemeClr val="accent2"/>
                </a:solidFill>
                <a:latin typeface="Arial" charset="0"/>
                <a:ea typeface="MS PGothic" pitchFamily="34" charset="-128"/>
              </a:rPr>
              <a:t>Texts</a:t>
            </a:r>
          </a:p>
        </p:txBody>
      </p:sp>
      <p:sp>
        <p:nvSpPr>
          <p:cNvPr id="2594827" name="Rectangle 11"/>
          <p:cNvSpPr>
            <a:spLocks noChangeArrowheads="1"/>
          </p:cNvSpPr>
          <p:nvPr/>
        </p:nvSpPr>
        <p:spPr bwMode="auto">
          <a:xfrm>
            <a:off x="1519238" y="4197350"/>
            <a:ext cx="1206500" cy="3952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txBody>
          <a:bodyPr wrap="none" anchor="ctr">
            <a:spAutoFit/>
          </a:bodyPr>
          <a:lstStyle/>
          <a:p>
            <a:pPr algn="ctr">
              <a:defRPr/>
            </a:pPr>
            <a:r>
              <a:rPr lang="en-US" altLang="zh-CN" sz="1000" b="1" i="1">
                <a:solidFill>
                  <a:schemeClr val="accent2"/>
                </a:solidFill>
                <a:latin typeface="Arial" charset="0"/>
                <a:ea typeface="MS PGothic" pitchFamily="34" charset="-128"/>
              </a:rPr>
              <a:t>Time/Location/</a:t>
            </a:r>
          </a:p>
          <a:p>
            <a:pPr algn="ctr">
              <a:defRPr/>
            </a:pPr>
            <a:r>
              <a:rPr lang="en-US" altLang="zh-CN" sz="1000" b="1" i="1">
                <a:solidFill>
                  <a:schemeClr val="accent2"/>
                </a:solidFill>
                <a:latin typeface="Arial" charset="0"/>
                <a:ea typeface="MS PGothic" pitchFamily="34" charset="-128"/>
              </a:rPr>
              <a:t>Cost Constraints</a:t>
            </a:r>
          </a:p>
        </p:txBody>
      </p:sp>
      <p:pic>
        <p:nvPicPr>
          <p:cNvPr id="32781"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6488" y="5627688"/>
            <a:ext cx="6794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4425" y="5067300"/>
            <a:ext cx="6794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2675" y="4389438"/>
            <a:ext cx="6794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4"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9688" y="4789488"/>
            <a:ext cx="1711325"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785" name="AutoShape 16"/>
          <p:cNvCxnSpPr>
            <a:cxnSpLocks noChangeShapeType="1"/>
            <a:endCxn id="32772" idx="1"/>
          </p:cNvCxnSpPr>
          <p:nvPr/>
        </p:nvCxnSpPr>
        <p:spPr bwMode="auto">
          <a:xfrm flipV="1">
            <a:off x="2992438" y="4670425"/>
            <a:ext cx="587375" cy="80010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86" name="AutoShape 17"/>
          <p:cNvCxnSpPr>
            <a:cxnSpLocks noChangeShapeType="1"/>
          </p:cNvCxnSpPr>
          <p:nvPr/>
        </p:nvCxnSpPr>
        <p:spPr bwMode="auto">
          <a:xfrm flipV="1">
            <a:off x="3021013" y="5326063"/>
            <a:ext cx="534987" cy="10160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87" name="AutoShape 18"/>
          <p:cNvCxnSpPr>
            <a:cxnSpLocks noChangeShapeType="1"/>
          </p:cNvCxnSpPr>
          <p:nvPr/>
        </p:nvCxnSpPr>
        <p:spPr bwMode="auto">
          <a:xfrm>
            <a:off x="2981325" y="5446713"/>
            <a:ext cx="806450" cy="417512"/>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88" name="AutoShape 19"/>
          <p:cNvCxnSpPr>
            <a:cxnSpLocks noChangeShapeType="1"/>
          </p:cNvCxnSpPr>
          <p:nvPr/>
        </p:nvCxnSpPr>
        <p:spPr bwMode="auto">
          <a:xfrm flipV="1">
            <a:off x="4302125" y="4640263"/>
            <a:ext cx="558800" cy="635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89" name="AutoShape 20"/>
          <p:cNvCxnSpPr>
            <a:cxnSpLocks noChangeShapeType="1"/>
          </p:cNvCxnSpPr>
          <p:nvPr/>
        </p:nvCxnSpPr>
        <p:spPr bwMode="auto">
          <a:xfrm flipV="1">
            <a:off x="4389438" y="5264150"/>
            <a:ext cx="557212" cy="635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0" name="AutoShape 21"/>
          <p:cNvCxnSpPr>
            <a:cxnSpLocks noChangeShapeType="1"/>
          </p:cNvCxnSpPr>
          <p:nvPr/>
        </p:nvCxnSpPr>
        <p:spPr bwMode="auto">
          <a:xfrm flipV="1">
            <a:off x="4381500" y="5873750"/>
            <a:ext cx="557213" cy="635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1" name="AutoShape 22"/>
          <p:cNvCxnSpPr>
            <a:cxnSpLocks noChangeShapeType="1"/>
          </p:cNvCxnSpPr>
          <p:nvPr/>
        </p:nvCxnSpPr>
        <p:spPr bwMode="auto">
          <a:xfrm flipV="1">
            <a:off x="4432300" y="4687888"/>
            <a:ext cx="484188" cy="512762"/>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2" name="AutoShape 23"/>
          <p:cNvCxnSpPr>
            <a:cxnSpLocks noChangeShapeType="1"/>
          </p:cNvCxnSpPr>
          <p:nvPr/>
        </p:nvCxnSpPr>
        <p:spPr bwMode="auto">
          <a:xfrm flipV="1">
            <a:off x="4416425" y="5284788"/>
            <a:ext cx="484188" cy="512762"/>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3" name="AutoShape 24"/>
          <p:cNvCxnSpPr>
            <a:cxnSpLocks noChangeShapeType="1"/>
            <a:stCxn id="32781" idx="1"/>
            <a:endCxn id="32773" idx="3"/>
          </p:cNvCxnSpPr>
          <p:nvPr/>
        </p:nvCxnSpPr>
        <p:spPr bwMode="auto">
          <a:xfrm flipH="1" flipV="1">
            <a:off x="4432300" y="5300663"/>
            <a:ext cx="484188" cy="617537"/>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4" name="AutoShape 25"/>
          <p:cNvCxnSpPr>
            <a:cxnSpLocks noChangeShapeType="1"/>
          </p:cNvCxnSpPr>
          <p:nvPr/>
        </p:nvCxnSpPr>
        <p:spPr bwMode="auto">
          <a:xfrm flipV="1">
            <a:off x="5635625" y="4602163"/>
            <a:ext cx="338138" cy="635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cxnSp>
        <p:nvCxnSpPr>
          <p:cNvPr id="32795" name="AutoShape 26"/>
          <p:cNvCxnSpPr>
            <a:cxnSpLocks noChangeShapeType="1"/>
          </p:cNvCxnSpPr>
          <p:nvPr/>
        </p:nvCxnSpPr>
        <p:spPr bwMode="auto">
          <a:xfrm flipV="1">
            <a:off x="5607050" y="5264150"/>
            <a:ext cx="338138" cy="6350"/>
          </a:xfrm>
          <a:prstGeom prst="straightConnector1">
            <a:avLst/>
          </a:prstGeom>
          <a:noFill/>
          <a:ln w="15875">
            <a:solidFill>
              <a:srgbClr val="666699"/>
            </a:solidFill>
            <a:round/>
            <a:headEnd/>
            <a:tailEnd/>
          </a:ln>
          <a:extLst>
            <a:ext uri="{909E8E84-426E-40DD-AFC4-6F175D3DCCD1}">
              <a14:hiddenFill xmlns:a14="http://schemas.microsoft.com/office/drawing/2010/main">
                <a:noFill/>
              </a14:hiddenFill>
            </a:ext>
          </a:extLst>
        </p:spPr>
      </p:cxnSp>
      <p:sp>
        <p:nvSpPr>
          <p:cNvPr id="32796" name="Title 1"/>
          <p:cNvSpPr>
            <a:spLocks/>
          </p:cNvSpPr>
          <p:nvPr/>
        </p:nvSpPr>
        <p:spPr bwMode="auto">
          <a:xfrm>
            <a:off x="1066800" y="0"/>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200" dirty="0" smtClean="0">
                <a:solidFill>
                  <a:schemeClr val="tx2"/>
                </a:solidFill>
                <a:latin typeface="Garamond" pitchFamily="18" charset="0"/>
              </a:rPr>
              <a:t>NLP for Big </a:t>
            </a:r>
            <a:r>
              <a:rPr lang="en-US" sz="4200" dirty="0">
                <a:solidFill>
                  <a:schemeClr val="tx2"/>
                </a:solidFill>
                <a:latin typeface="Garamond" pitchFamily="18" charset="0"/>
              </a:rPr>
              <a:t>Data</a:t>
            </a:r>
          </a:p>
        </p:txBody>
      </p:sp>
      <p:sp>
        <p:nvSpPr>
          <p:cNvPr id="32797" name="Content Placeholder 2"/>
          <p:cNvSpPr>
            <a:spLocks/>
          </p:cNvSpPr>
          <p:nvPr/>
        </p:nvSpPr>
        <p:spPr bwMode="auto">
          <a:xfrm>
            <a:off x="327025" y="990600"/>
            <a:ext cx="5921375"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SzPct val="65000"/>
              <a:buFont typeface="Wingdings" pitchFamily="2" charset="2"/>
              <a:buChar char="n"/>
            </a:pPr>
            <a:r>
              <a:rPr lang="en-US" sz="2100"/>
              <a:t>Huge Size</a:t>
            </a:r>
          </a:p>
          <a:p>
            <a:pPr marL="669925" lvl="1" indent="-325438">
              <a:spcBef>
                <a:spcPct val="20000"/>
              </a:spcBef>
              <a:buClr>
                <a:schemeClr val="accent2"/>
              </a:buClr>
              <a:buSzPct val="60000"/>
              <a:buFont typeface="Wingdings" pitchFamily="2" charset="2"/>
              <a:buChar char="q"/>
            </a:pPr>
            <a:r>
              <a:rPr lang="en-US" sz="1700"/>
              <a:t>Google processes 20 PB a day (2008)</a:t>
            </a:r>
          </a:p>
          <a:p>
            <a:pPr marL="669925" lvl="1" indent="-325438">
              <a:spcBef>
                <a:spcPct val="20000"/>
              </a:spcBef>
              <a:buClr>
                <a:schemeClr val="accent2"/>
              </a:buClr>
              <a:buSzPct val="60000"/>
              <a:buFont typeface="Wingdings" pitchFamily="2" charset="2"/>
              <a:buChar char="q"/>
            </a:pPr>
            <a:r>
              <a:rPr lang="en-US" sz="1700"/>
              <a:t>Wayback Machine has 3 PB + 100 TB/month (3/2009)</a:t>
            </a:r>
          </a:p>
          <a:p>
            <a:pPr marL="669925" lvl="1" indent="-325438">
              <a:spcBef>
                <a:spcPct val="20000"/>
              </a:spcBef>
              <a:buClr>
                <a:schemeClr val="accent2"/>
              </a:buClr>
              <a:buSzPct val="60000"/>
              <a:buFont typeface="Wingdings" pitchFamily="2" charset="2"/>
              <a:buChar char="q"/>
            </a:pPr>
            <a:r>
              <a:rPr lang="en-US" sz="1700"/>
              <a:t>Facebook has 2.5 PB of user data + 15 TB/day (4/2009) </a:t>
            </a:r>
          </a:p>
          <a:p>
            <a:pPr marL="669925" lvl="1" indent="-325438">
              <a:spcBef>
                <a:spcPct val="20000"/>
              </a:spcBef>
              <a:buClr>
                <a:schemeClr val="accent2"/>
              </a:buClr>
              <a:buSzPct val="60000"/>
              <a:buFont typeface="Wingdings" pitchFamily="2" charset="2"/>
              <a:buChar char="q"/>
            </a:pPr>
            <a:r>
              <a:rPr lang="en-US" sz="1700"/>
              <a:t>eBay has 6.5 PB of user data + 50 TB/day (5/2009)</a:t>
            </a:r>
          </a:p>
          <a:p>
            <a:pPr marL="342900" indent="-342900">
              <a:spcBef>
                <a:spcPct val="20000"/>
              </a:spcBef>
              <a:buClr>
                <a:schemeClr val="accent1"/>
              </a:buClr>
              <a:buSzPct val="65000"/>
              <a:buFont typeface="Wingdings" pitchFamily="2" charset="2"/>
              <a:buChar char="n"/>
            </a:pPr>
            <a:r>
              <a:rPr lang="en-US" sz="2100"/>
              <a:t>80% data is unstructured (IBM, 2010)</a:t>
            </a:r>
          </a:p>
          <a:p>
            <a:pPr marL="342900" indent="-342900">
              <a:spcBef>
                <a:spcPct val="20000"/>
              </a:spcBef>
              <a:buClr>
                <a:schemeClr val="accent1"/>
              </a:buClr>
              <a:buSzPct val="65000"/>
              <a:buFont typeface="Wingdings" pitchFamily="2" charset="2"/>
              <a:buChar char="n"/>
            </a:pPr>
            <a:r>
              <a:rPr lang="en-US" sz="2100"/>
              <a:t>More importantly, Heterogeneous</a:t>
            </a:r>
            <a:endParaRPr lang="en-US" sz="3000"/>
          </a:p>
        </p:txBody>
      </p:sp>
      <p:pic>
        <p:nvPicPr>
          <p:cNvPr id="2" name="Picture 5" descr="bill_gates_01.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1600200"/>
            <a:ext cx="30638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p:cNvSpPr>
            <a:spLocks noChangeArrowheads="1"/>
          </p:cNvSpPr>
          <p:nvPr/>
        </p:nvSpPr>
        <p:spPr bwMode="auto">
          <a:xfrm>
            <a:off x="6781800" y="762000"/>
            <a:ext cx="2362200" cy="990600"/>
          </a:xfrm>
          <a:prstGeom prst="wedgeRoundRectCallout">
            <a:avLst>
              <a:gd name="adj1" fmla="val -22713"/>
              <a:gd name="adj2" fmla="val 85097"/>
              <a:gd name="adj3" fmla="val 16667"/>
            </a:avLst>
          </a:prstGeom>
          <a:solidFill>
            <a:schemeClr val="accent1"/>
          </a:solidFill>
          <a:ln w="25400" algn="ctr">
            <a:solidFill>
              <a:srgbClr val="BCBC6F"/>
            </a:solidFill>
            <a:miter lim="800000"/>
            <a:headEnd/>
            <a:tailEnd/>
          </a:ln>
        </p:spPr>
        <p:txBody>
          <a:bodyPr anchor="ctr"/>
          <a:lstStyle/>
          <a:p>
            <a:pPr>
              <a:defRPr/>
            </a:pPr>
            <a:r>
              <a:rPr lang="en-US" sz="1600" b="1" dirty="0">
                <a:solidFill>
                  <a:srgbClr val="FF0000"/>
                </a:solidFill>
                <a:latin typeface="+mn-lt"/>
                <a:ea typeface="宋体" charset="-122"/>
              </a:rPr>
              <a:t>640K</a:t>
            </a:r>
            <a:r>
              <a:rPr lang="en-US" sz="1600" b="1" dirty="0">
                <a:solidFill>
                  <a:schemeClr val="lt1"/>
                </a:solidFill>
                <a:latin typeface="+mn-lt"/>
                <a:ea typeface="宋体" charset="-122"/>
              </a:rPr>
              <a:t> </a:t>
            </a:r>
            <a:r>
              <a:rPr lang="en-US" sz="1600" b="1" dirty="0">
                <a:solidFill>
                  <a:schemeClr val="bg2"/>
                </a:solidFill>
                <a:latin typeface="+mn-lt"/>
                <a:ea typeface="宋体" charset="-122"/>
              </a:rPr>
              <a:t>ought to be enough for anybody.</a:t>
            </a:r>
          </a:p>
        </p:txBody>
      </p:sp>
    </p:spTree>
    <p:extLst>
      <p:ext uri="{BB962C8B-B14F-4D97-AF65-F5344CB8AC3E}">
        <p14:creationId xmlns:p14="http://schemas.microsoft.com/office/powerpoint/2010/main" val="194050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z="3600" smtClean="0">
                <a:latin typeface="Verdana" pitchFamily="34" charset="0"/>
              </a:rPr>
              <a:t>Homepages</a:t>
            </a:r>
          </a:p>
        </p:txBody>
      </p:sp>
      <p:sp>
        <p:nvSpPr>
          <p:cNvPr id="402435" name="Rectangle 3"/>
          <p:cNvSpPr>
            <a:spLocks noGrp="1" noChangeArrowheads="1"/>
          </p:cNvSpPr>
          <p:nvPr>
            <p:ph type="body" idx="1"/>
          </p:nvPr>
        </p:nvSpPr>
        <p:spPr/>
        <p:txBody>
          <a:bodyPr>
            <a:normAutofit/>
          </a:bodyPr>
          <a:lstStyle/>
          <a:p>
            <a:pPr eaLnBrk="1" hangingPunct="1"/>
            <a:r>
              <a:rPr lang="en-US" altLang="zh-CN" sz="3200" dirty="0" smtClean="0"/>
              <a:t>Course homepage</a:t>
            </a:r>
          </a:p>
          <a:p>
            <a:pPr lvl="1"/>
            <a:r>
              <a:rPr lang="en-US" altLang="zh-CN" sz="2800" dirty="0"/>
              <a:t>http://</a:t>
            </a:r>
            <a:r>
              <a:rPr lang="en-US" altLang="zh-CN" sz="2800" dirty="0" smtClean="0"/>
              <a:t>nlp.cs.rpi.edu/course/fall14/nlp.html</a:t>
            </a:r>
            <a:endParaRPr lang="en-US" altLang="zh-CN" sz="2800" dirty="0" smtClean="0"/>
          </a:p>
          <a:p>
            <a:pPr eaLnBrk="1" hangingPunct="1"/>
            <a:r>
              <a:rPr lang="en-US" altLang="zh-CN" sz="3200" dirty="0" smtClean="0"/>
              <a:t>My homepage</a:t>
            </a:r>
          </a:p>
          <a:p>
            <a:pPr lvl="1" eaLnBrk="1" hangingPunct="1"/>
            <a:r>
              <a:rPr lang="en-US" altLang="zh-CN" sz="3100" dirty="0" smtClean="0">
                <a:hlinkClick r:id="rId3"/>
              </a:rPr>
              <a:t>http://nlp.cs.rpi.edu/hengji.html</a:t>
            </a:r>
            <a:endParaRPr lang="en-US" altLang="zh-CN" sz="3100" dirty="0" smtClean="0"/>
          </a:p>
          <a:p>
            <a:pPr eaLnBrk="1" hangingPunct="1"/>
            <a:r>
              <a:rPr lang="en-US" altLang="zh-CN" sz="3200" dirty="0" smtClean="0"/>
              <a:t>TA </a:t>
            </a:r>
            <a:r>
              <a:rPr lang="en-US" altLang="zh-CN" sz="3200" dirty="0" smtClean="0"/>
              <a:t>(Qi Li)</a:t>
            </a:r>
            <a:r>
              <a:rPr lang="en-US" altLang="zh-CN" sz="3200" dirty="0" smtClean="0"/>
              <a:t>’s homepage</a:t>
            </a:r>
          </a:p>
          <a:p>
            <a:pPr lvl="1"/>
            <a:r>
              <a:rPr lang="en-US" altLang="zh-CN" sz="2800" dirty="0">
                <a:hlinkClick r:id="rId4"/>
              </a:rPr>
              <a:t>http://homepages.rpi.edu/~liq7</a:t>
            </a:r>
            <a:r>
              <a:rPr lang="en-US" altLang="zh-CN" sz="2800" dirty="0" smtClean="0">
                <a:hlinkClick r:id="rId4"/>
              </a:rPr>
              <a:t>/</a:t>
            </a:r>
            <a:endParaRPr lang="en-US" altLang="zh-CN" sz="2800" dirty="0"/>
          </a:p>
          <a:p>
            <a:pPr eaLnBrk="1" hangingPunct="1"/>
            <a:r>
              <a:rPr lang="en-US" altLang="zh-CN" sz="3200" dirty="0" smtClean="0"/>
              <a:t>My lab’s homepage</a:t>
            </a:r>
          </a:p>
          <a:p>
            <a:pPr lvl="1" eaLnBrk="1" hangingPunct="1"/>
            <a:r>
              <a:rPr lang="en-US" altLang="zh-CN" sz="3100" dirty="0" smtClean="0">
                <a:hlinkClick r:id="rId5"/>
              </a:rPr>
              <a:t>http://nlp.cs.rpi.edu</a:t>
            </a:r>
            <a:endParaRPr lang="en-US" altLang="zh-CN" sz="3100" dirty="0" smtClean="0"/>
          </a:p>
        </p:txBody>
      </p:sp>
    </p:spTree>
    <p:extLst>
      <p:ext uri="{BB962C8B-B14F-4D97-AF65-F5344CB8AC3E}">
        <p14:creationId xmlns:p14="http://schemas.microsoft.com/office/powerpoint/2010/main" val="3704520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2435">
                                            <p:txEl>
                                              <p:pRg st="2" end="2"/>
                                            </p:txEl>
                                          </p:spTgt>
                                        </p:tgtEl>
                                        <p:attrNameLst>
                                          <p:attrName>style.visibility</p:attrName>
                                        </p:attrNameLst>
                                      </p:cBhvr>
                                      <p:to>
                                        <p:strVal val="visible"/>
                                      </p:to>
                                    </p:set>
                                    <p:animEffect transition="in" filter="blinds(horizontal)">
                                      <p:cBhvr>
                                        <p:cTn id="7" dur="500"/>
                                        <p:tgtEl>
                                          <p:spTgt spid="40243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2435">
                                            <p:txEl>
                                              <p:pRg st="0" end="0"/>
                                            </p:txEl>
                                          </p:spTgt>
                                        </p:tgtEl>
                                        <p:attrNameLst>
                                          <p:attrName>style.visibility</p:attrName>
                                        </p:attrNameLst>
                                      </p:cBhvr>
                                      <p:to>
                                        <p:strVal val="visible"/>
                                      </p:to>
                                    </p:set>
                                    <p:animEffect transition="in" filter="blinds(horizontal)">
                                      <p:cBhvr>
                                        <p:cTn id="12" dur="500"/>
                                        <p:tgtEl>
                                          <p:spTgt spid="4024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2435">
                                            <p:txEl>
                                              <p:pRg st="1" end="1"/>
                                            </p:txEl>
                                          </p:spTgt>
                                        </p:tgtEl>
                                        <p:attrNameLst>
                                          <p:attrName>style.visibility</p:attrName>
                                        </p:attrNameLst>
                                      </p:cBhvr>
                                      <p:to>
                                        <p:strVal val="visible"/>
                                      </p:to>
                                    </p:set>
                                    <p:animEffect transition="in" filter="blinds(horizontal)">
                                      <p:cBhvr>
                                        <p:cTn id="17" dur="500"/>
                                        <p:tgtEl>
                                          <p:spTgt spid="40243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2435">
                                            <p:txEl>
                                              <p:pRg st="3" end="3"/>
                                            </p:txEl>
                                          </p:spTgt>
                                        </p:tgtEl>
                                        <p:attrNameLst>
                                          <p:attrName>style.visibility</p:attrName>
                                        </p:attrNameLst>
                                      </p:cBhvr>
                                      <p:to>
                                        <p:strVal val="visible"/>
                                      </p:to>
                                    </p:set>
                                    <p:animEffect transition="in" filter="blinds(horizontal)">
                                      <p:cBhvr>
                                        <p:cTn id="22" dur="500"/>
                                        <p:tgtEl>
                                          <p:spTgt spid="402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02435">
                                            <p:txEl>
                                              <p:pRg st="4" end="4"/>
                                            </p:txEl>
                                          </p:spTgt>
                                        </p:tgtEl>
                                        <p:attrNameLst>
                                          <p:attrName>style.visibility</p:attrName>
                                        </p:attrNameLst>
                                      </p:cBhvr>
                                      <p:to>
                                        <p:strVal val="visible"/>
                                      </p:to>
                                    </p:set>
                                    <p:animEffect transition="in" filter="blinds(horizontal)">
                                      <p:cBhvr>
                                        <p:cTn id="27" dur="500"/>
                                        <p:tgtEl>
                                          <p:spTgt spid="402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2435">
                                            <p:txEl>
                                              <p:pRg st="5" end="5"/>
                                            </p:txEl>
                                          </p:spTgt>
                                        </p:tgtEl>
                                        <p:attrNameLst>
                                          <p:attrName>style.visibility</p:attrName>
                                        </p:attrNameLst>
                                      </p:cBhvr>
                                      <p:to>
                                        <p:strVal val="visible"/>
                                      </p:to>
                                    </p:set>
                                    <p:animEffect transition="in" filter="blinds(horizontal)">
                                      <p:cBhvr>
                                        <p:cTn id="32" dur="500"/>
                                        <p:tgtEl>
                                          <p:spTgt spid="402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2435">
                                            <p:txEl>
                                              <p:pRg st="6" end="6"/>
                                            </p:txEl>
                                          </p:spTgt>
                                        </p:tgtEl>
                                        <p:attrNameLst>
                                          <p:attrName>style.visibility</p:attrName>
                                        </p:attrNameLst>
                                      </p:cBhvr>
                                      <p:to>
                                        <p:strVal val="visible"/>
                                      </p:to>
                                    </p:set>
                                    <p:animEffect transition="in" filter="blinds(horizontal)">
                                      <p:cBhvr>
                                        <p:cTn id="37" dur="500"/>
                                        <p:tgtEl>
                                          <p:spTgt spid="402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02435">
                                            <p:txEl>
                                              <p:pRg st="7" end="7"/>
                                            </p:txEl>
                                          </p:spTgt>
                                        </p:tgtEl>
                                        <p:attrNameLst>
                                          <p:attrName>style.visibility</p:attrName>
                                        </p:attrNameLst>
                                      </p:cBhvr>
                                      <p:to>
                                        <p:strVal val="visible"/>
                                      </p:to>
                                    </p:set>
                                    <p:animEffect transition="in" filter="blinds(horizontal)">
                                      <p:cBhvr>
                                        <p:cTn id="42" dur="500"/>
                                        <p:tgtEl>
                                          <p:spTgt spid="402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914400" y="11113"/>
            <a:ext cx="8229600" cy="1139825"/>
          </a:xfrm>
        </p:spPr>
        <p:txBody>
          <a:bodyPr/>
          <a:lstStyle/>
          <a:p>
            <a:pPr eaLnBrk="1" hangingPunct="1"/>
            <a:r>
              <a:rPr lang="en-US" sz="3600" smtClean="0"/>
              <a:t>Heterogeneous </a:t>
            </a:r>
            <a:r>
              <a:rPr lang="en-US" altLang="zh-CN" sz="3400" smtClean="0"/>
              <a:t>Big Data</a:t>
            </a:r>
          </a:p>
        </p:txBody>
      </p:sp>
      <p:sp>
        <p:nvSpPr>
          <p:cNvPr id="6" name="Flowchart: Multidocument 5"/>
          <p:cNvSpPr/>
          <p:nvPr/>
        </p:nvSpPr>
        <p:spPr>
          <a:xfrm>
            <a:off x="3124200" y="4973638"/>
            <a:ext cx="3217863" cy="1503362"/>
          </a:xfrm>
          <a:prstGeom prst="flowChartMultidocument">
            <a:avLst/>
          </a:prstGeom>
        </p:spPr>
        <p:style>
          <a:lnRef idx="1">
            <a:schemeClr val="accent3"/>
          </a:lnRef>
          <a:fillRef idx="3">
            <a:schemeClr val="accent3"/>
          </a:fillRef>
          <a:effectRef idx="2">
            <a:schemeClr val="accent3"/>
          </a:effectRef>
          <a:fontRef idx="minor">
            <a:schemeClr val="lt1"/>
          </a:fontRef>
        </p:style>
        <p:txBody>
          <a:bodyPr anchor="ctr"/>
          <a:lstStyle/>
          <a:p>
            <a:pPr algn="just">
              <a:defRPr/>
            </a:pPr>
            <a:r>
              <a:rPr lang="en-US" sz="1400" dirty="0">
                <a:solidFill>
                  <a:schemeClr val="tx1"/>
                </a:solidFill>
              </a:rPr>
              <a:t>Lockheed Martin to furlough 3,000 workers amid \#</a:t>
            </a:r>
            <a:r>
              <a:rPr lang="en-US" sz="1400" dirty="0" err="1">
                <a:solidFill>
                  <a:schemeClr val="tx1"/>
                </a:solidFill>
              </a:rPr>
              <a:t>USGovernmentShutdown</a:t>
            </a:r>
            <a:endParaRPr lang="en-US" sz="1400" dirty="0">
              <a:solidFill>
                <a:schemeClr val="tx1"/>
              </a:solidFill>
            </a:endParaRPr>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331913"/>
            <a:ext cx="6572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3717925"/>
            <a:ext cx="736600"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3888" y="3078163"/>
            <a:ext cx="67151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663" y="430213"/>
            <a:ext cx="981075"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3775" y="5888038"/>
            <a:ext cx="4857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0" name="Picture 14"/>
          <p:cNvPicPr>
            <a:picLocks noChangeAspect="1" noChangeArrowheads="1"/>
          </p:cNvPicPr>
          <p:nvPr/>
        </p:nvPicPr>
        <p:blipFill>
          <a:blip r:embed="rId8"/>
          <a:srcRect/>
          <a:stretch>
            <a:fillRect/>
          </a:stretch>
        </p:blipFill>
        <p:spPr bwMode="auto">
          <a:xfrm>
            <a:off x="3124200" y="1828800"/>
            <a:ext cx="2886075" cy="20621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lowchart: Multidocument 1"/>
          <p:cNvSpPr/>
          <p:nvPr/>
        </p:nvSpPr>
        <p:spPr>
          <a:xfrm>
            <a:off x="685800" y="914400"/>
            <a:ext cx="3657600" cy="2057400"/>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just">
              <a:defRPr/>
            </a:pPr>
            <a:r>
              <a:rPr lang="en-US" sz="1400" dirty="0">
                <a:solidFill>
                  <a:schemeClr val="tx1"/>
                </a:solidFill>
              </a:rPr>
              <a:t>The Patient Protection and Affordable Care Act (PPACA),[1] commonly called the Affordable Care Act (ACA) or </a:t>
            </a:r>
            <a:r>
              <a:rPr lang="en-US" sz="1400" dirty="0" err="1">
                <a:solidFill>
                  <a:schemeClr val="tx1"/>
                </a:solidFill>
              </a:rPr>
              <a:t>Obamacare</a:t>
            </a:r>
            <a:r>
              <a:rPr lang="en-US" sz="1400" dirty="0">
                <a:solidFill>
                  <a:schemeClr val="tx1"/>
                </a:solidFill>
              </a:rPr>
              <a:t>, is a United States federal statute signed into law by President Barack Obama on March 23, 2010.</a:t>
            </a:r>
          </a:p>
        </p:txBody>
      </p:sp>
      <p:sp>
        <p:nvSpPr>
          <p:cNvPr id="7" name="Flowchart: Multidocument 6"/>
          <p:cNvSpPr/>
          <p:nvPr/>
        </p:nvSpPr>
        <p:spPr>
          <a:xfrm>
            <a:off x="685800" y="3451225"/>
            <a:ext cx="3579813" cy="1966913"/>
          </a:xfrm>
          <a:prstGeom prst="flowChartMulti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defRPr/>
            </a:pPr>
            <a:r>
              <a:rPr lang="en-US" sz="1400" dirty="0"/>
              <a:t>The U.S. Congress,  still in partisan deadlock over Republican efforts to halt President Barack Obama's healthcare reforms,  was on the verge of shutting down most of the U.S. government starting on Tuesday morning.</a:t>
            </a:r>
          </a:p>
        </p:txBody>
      </p:sp>
      <p:sp>
        <p:nvSpPr>
          <p:cNvPr id="10" name="Flowchart: Multidocument 9"/>
          <p:cNvSpPr/>
          <p:nvPr/>
        </p:nvSpPr>
        <p:spPr>
          <a:xfrm>
            <a:off x="5670550" y="895350"/>
            <a:ext cx="2532063" cy="161925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defRPr/>
            </a:pPr>
            <a:r>
              <a:rPr lang="en-US" sz="1400" dirty="0"/>
              <a:t>NSF and NIST are temporarily closed because the Government entered a period of partial shutdown.</a:t>
            </a:r>
          </a:p>
        </p:txBody>
      </p:sp>
      <p:sp>
        <p:nvSpPr>
          <p:cNvPr id="8" name="Flowchart: Multidocument 7"/>
          <p:cNvSpPr/>
          <p:nvPr/>
        </p:nvSpPr>
        <p:spPr>
          <a:xfrm>
            <a:off x="5062538" y="3429000"/>
            <a:ext cx="3581400" cy="1828800"/>
          </a:xfrm>
          <a:prstGeom prst="flowChartMultidocument">
            <a:avLst/>
          </a:prstGeom>
        </p:spPr>
        <p:style>
          <a:lnRef idx="1">
            <a:schemeClr val="accent5"/>
          </a:lnRef>
          <a:fillRef idx="2">
            <a:schemeClr val="accent5"/>
          </a:fillRef>
          <a:effectRef idx="1">
            <a:schemeClr val="accent5"/>
          </a:effectRef>
          <a:fontRef idx="minor">
            <a:schemeClr val="dk1"/>
          </a:fontRef>
        </p:style>
        <p:txBody>
          <a:bodyPr anchor="ctr"/>
          <a:lstStyle/>
          <a:p>
            <a:pPr algn="just">
              <a:defRPr/>
            </a:pPr>
            <a:r>
              <a:rPr lang="en-US" sz="1400" dirty="0"/>
              <a:t>President Obama's 70-minute White House meeting late Wednesday afternoon with congressional leaders including House Speaker John Boehner, did nothing to help end the impasse.</a:t>
            </a:r>
          </a:p>
        </p:txBody>
      </p:sp>
    </p:spTree>
    <p:extLst>
      <p:ext uri="{BB962C8B-B14F-4D97-AF65-F5344CB8AC3E}">
        <p14:creationId xmlns:p14="http://schemas.microsoft.com/office/powerpoint/2010/main" val="1226290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7953375" y="2414588"/>
            <a:ext cx="1138238" cy="2735262"/>
          </a:xfrm>
          <a:prstGeom prst="round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71" name="Rounded Rectangle 70"/>
          <p:cNvSpPr/>
          <p:nvPr/>
        </p:nvSpPr>
        <p:spPr>
          <a:xfrm>
            <a:off x="4367213" y="2401888"/>
            <a:ext cx="1957387" cy="2736850"/>
          </a:xfrm>
          <a:prstGeom prst="round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70" name="Rounded Rectangle 69"/>
          <p:cNvSpPr/>
          <p:nvPr/>
        </p:nvSpPr>
        <p:spPr>
          <a:xfrm>
            <a:off x="2147888" y="2405063"/>
            <a:ext cx="2116137" cy="2736850"/>
          </a:xfrm>
          <a:prstGeom prst="round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69" name="Rounded Rectangle 68"/>
          <p:cNvSpPr/>
          <p:nvPr/>
        </p:nvSpPr>
        <p:spPr>
          <a:xfrm>
            <a:off x="174625" y="2405063"/>
            <a:ext cx="1833563" cy="2736850"/>
          </a:xfrm>
          <a:prstGeom prst="round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51" name="Rectangle 50"/>
          <p:cNvSpPr/>
          <p:nvPr/>
        </p:nvSpPr>
        <p:spPr>
          <a:xfrm>
            <a:off x="3994150" y="4467225"/>
            <a:ext cx="2671763"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John Boehner </a:t>
            </a:r>
          </a:p>
          <a:p>
            <a:pPr algn="ctr" fontAlgn="auto">
              <a:spcBef>
                <a:spcPts val="0"/>
              </a:spcBef>
              <a:spcAft>
                <a:spcPts val="0"/>
              </a:spcAft>
              <a:defRPr/>
            </a:pPr>
            <a:r>
              <a:rPr lang="en-US" sz="1600" dirty="0">
                <a:solidFill>
                  <a:prstClr val="black"/>
                </a:solidFill>
              </a:rPr>
              <a:t>(attendee)</a:t>
            </a:r>
          </a:p>
          <a:p>
            <a:pPr algn="ctr" fontAlgn="auto">
              <a:spcBef>
                <a:spcPts val="0"/>
              </a:spcBef>
              <a:spcAft>
                <a:spcPts val="0"/>
              </a:spcAft>
              <a:defRPr/>
            </a:pPr>
            <a:r>
              <a:rPr lang="en-US" sz="1600" dirty="0">
                <a:solidFill>
                  <a:prstClr val="black"/>
                </a:solidFill>
              </a:rPr>
              <a:t>[Title: House Speaker</a:t>
            </a:r>
          </a:p>
          <a:p>
            <a:pPr algn="ctr" fontAlgn="auto">
              <a:spcBef>
                <a:spcPts val="0"/>
              </a:spcBef>
              <a:spcAft>
                <a:spcPts val="0"/>
              </a:spcAft>
              <a:defRPr/>
            </a:pPr>
            <a:r>
              <a:rPr lang="en-US" sz="1600" dirty="0">
                <a:solidFill>
                  <a:prstClr val="black"/>
                </a:solidFill>
              </a:rPr>
              <a:t>Member of: Republican</a:t>
            </a:r>
          </a:p>
          <a:p>
            <a:pPr algn="ctr" fontAlgn="auto">
              <a:spcBef>
                <a:spcPts val="0"/>
              </a:spcBef>
              <a:spcAft>
                <a:spcPts val="0"/>
              </a:spcAft>
              <a:defRPr/>
            </a:pPr>
            <a:r>
              <a:rPr lang="en-US" sz="1600" dirty="0">
                <a:solidFill>
                  <a:prstClr val="black"/>
                </a:solidFill>
              </a:rPr>
              <a:t>Residence: Ohio]</a:t>
            </a:r>
          </a:p>
          <a:p>
            <a:pPr algn="ctr" fontAlgn="auto">
              <a:spcBef>
                <a:spcPts val="0"/>
              </a:spcBef>
              <a:spcAft>
                <a:spcPts val="0"/>
              </a:spcAft>
              <a:defRPr/>
            </a:pPr>
            <a:endParaRPr lang="en-US" dirty="0">
              <a:solidFill>
                <a:prstClr val="black"/>
              </a:solidFill>
            </a:endParaRPr>
          </a:p>
        </p:txBody>
      </p:sp>
      <p:sp>
        <p:nvSpPr>
          <p:cNvPr id="39" name="Rectangle 38"/>
          <p:cNvSpPr/>
          <p:nvPr/>
        </p:nvSpPr>
        <p:spPr>
          <a:xfrm>
            <a:off x="174625" y="4591050"/>
            <a:ext cx="14160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black"/>
              </a:solidFill>
            </a:endParaRPr>
          </a:p>
          <a:p>
            <a:pPr algn="ctr" fontAlgn="auto">
              <a:spcBef>
                <a:spcPts val="0"/>
              </a:spcBef>
              <a:spcAft>
                <a:spcPts val="0"/>
              </a:spcAft>
              <a:defRPr/>
            </a:pPr>
            <a:r>
              <a:rPr lang="en-US" b="1" dirty="0" err="1">
                <a:solidFill>
                  <a:prstClr val="black"/>
                </a:solidFill>
              </a:rPr>
              <a:t>Obamacare</a:t>
            </a:r>
            <a:endParaRPr lang="en-US" b="1" dirty="0">
              <a:solidFill>
                <a:prstClr val="black"/>
              </a:solidFill>
            </a:endParaRPr>
          </a:p>
          <a:p>
            <a:pPr algn="ctr" fontAlgn="auto">
              <a:spcBef>
                <a:spcPts val="0"/>
              </a:spcBef>
              <a:spcAft>
                <a:spcPts val="0"/>
              </a:spcAft>
              <a:defRPr/>
            </a:pPr>
            <a:r>
              <a:rPr lang="en-US" sz="1600" dirty="0">
                <a:solidFill>
                  <a:prstClr val="black"/>
                </a:solidFill>
              </a:rPr>
              <a:t>(act)</a:t>
            </a:r>
          </a:p>
        </p:txBody>
      </p:sp>
      <p:sp>
        <p:nvSpPr>
          <p:cNvPr id="36" name="Rectangle 35"/>
          <p:cNvSpPr/>
          <p:nvPr/>
        </p:nvSpPr>
        <p:spPr>
          <a:xfrm>
            <a:off x="-69850" y="3059113"/>
            <a:ext cx="20859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Barack Obama</a:t>
            </a:r>
          </a:p>
          <a:p>
            <a:pPr algn="ctr" fontAlgn="auto">
              <a:spcBef>
                <a:spcPts val="0"/>
              </a:spcBef>
              <a:spcAft>
                <a:spcPts val="0"/>
              </a:spcAft>
              <a:defRPr/>
            </a:pPr>
            <a:r>
              <a:rPr lang="en-US" sz="1600" dirty="0">
                <a:solidFill>
                  <a:prstClr val="black"/>
                </a:solidFill>
              </a:rPr>
              <a:t>(approver)</a:t>
            </a:r>
          </a:p>
          <a:p>
            <a:pPr algn="ctr" fontAlgn="auto">
              <a:spcBef>
                <a:spcPts val="0"/>
              </a:spcBef>
              <a:spcAft>
                <a:spcPts val="0"/>
              </a:spcAft>
              <a:defRPr/>
            </a:pPr>
            <a:r>
              <a:rPr lang="en-US" sz="1600" dirty="0">
                <a:solidFill>
                  <a:prstClr val="black"/>
                </a:solidFill>
              </a:rPr>
              <a:t>[Title: President</a:t>
            </a:r>
          </a:p>
          <a:p>
            <a:pPr algn="ctr" fontAlgn="auto">
              <a:spcBef>
                <a:spcPts val="0"/>
              </a:spcBef>
              <a:spcAft>
                <a:spcPts val="0"/>
              </a:spcAft>
              <a:defRPr/>
            </a:pPr>
            <a:r>
              <a:rPr lang="en-US" sz="1600" dirty="0">
                <a:solidFill>
                  <a:prstClr val="black"/>
                </a:solidFill>
              </a:rPr>
              <a:t>Employer: US]</a:t>
            </a:r>
          </a:p>
          <a:p>
            <a:pPr algn="ctr" fontAlgn="auto">
              <a:spcBef>
                <a:spcPts val="0"/>
              </a:spcBef>
              <a:spcAft>
                <a:spcPts val="0"/>
              </a:spcAft>
              <a:defRPr/>
            </a:pPr>
            <a:endParaRPr lang="en-US" dirty="0">
              <a:solidFill>
                <a:prstClr val="black"/>
              </a:solidFill>
            </a:endParaRPr>
          </a:p>
        </p:txBody>
      </p:sp>
      <p:sp>
        <p:nvSpPr>
          <p:cNvPr id="4" name="Oval 3"/>
          <p:cNvSpPr/>
          <p:nvPr/>
        </p:nvSpPr>
        <p:spPr>
          <a:xfrm>
            <a:off x="2925763" y="313848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 name="Rectangle 4"/>
          <p:cNvSpPr/>
          <p:nvPr/>
        </p:nvSpPr>
        <p:spPr>
          <a:xfrm>
            <a:off x="1995488" y="5408613"/>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black"/>
                </a:solidFill>
              </a:rPr>
              <a:t>2013/10/01</a:t>
            </a:r>
          </a:p>
          <a:p>
            <a:pPr algn="ctr" fontAlgn="auto">
              <a:spcBef>
                <a:spcPts val="0"/>
              </a:spcBef>
              <a:spcAft>
                <a:spcPts val="0"/>
              </a:spcAft>
              <a:defRPr/>
            </a:pPr>
            <a:r>
              <a:rPr lang="en-US" dirty="0">
                <a:solidFill>
                  <a:prstClr val="black"/>
                </a:solidFill>
              </a:rPr>
              <a:t>Doc2</a:t>
            </a:r>
          </a:p>
        </p:txBody>
      </p:sp>
      <p:sp>
        <p:nvSpPr>
          <p:cNvPr id="7" name="Oval 6"/>
          <p:cNvSpPr/>
          <p:nvPr/>
        </p:nvSpPr>
        <p:spPr>
          <a:xfrm>
            <a:off x="2389188" y="3900488"/>
            <a:ext cx="152400" cy="1524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Oval 7"/>
          <p:cNvSpPr/>
          <p:nvPr/>
        </p:nvSpPr>
        <p:spPr>
          <a:xfrm>
            <a:off x="3435350" y="390048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Rectangle 8"/>
          <p:cNvSpPr/>
          <p:nvPr/>
        </p:nvSpPr>
        <p:spPr>
          <a:xfrm>
            <a:off x="2625725" y="4256088"/>
            <a:ext cx="200183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US </a:t>
            </a:r>
          </a:p>
          <a:p>
            <a:pPr algn="ctr" fontAlgn="auto">
              <a:spcBef>
                <a:spcPts val="0"/>
              </a:spcBef>
              <a:spcAft>
                <a:spcPts val="0"/>
              </a:spcAft>
              <a:defRPr/>
            </a:pPr>
            <a:r>
              <a:rPr lang="en-US" b="1" dirty="0">
                <a:solidFill>
                  <a:prstClr val="black"/>
                </a:solidFill>
              </a:rPr>
              <a:t>government</a:t>
            </a:r>
          </a:p>
          <a:p>
            <a:pPr algn="ctr" fontAlgn="auto">
              <a:spcBef>
                <a:spcPts val="0"/>
              </a:spcBef>
              <a:spcAft>
                <a:spcPts val="0"/>
              </a:spcAft>
              <a:defRPr/>
            </a:pPr>
            <a:r>
              <a:rPr lang="en-US" sz="1600" dirty="0">
                <a:solidFill>
                  <a:prstClr val="black"/>
                </a:solidFill>
              </a:rPr>
              <a:t>(organization)</a:t>
            </a:r>
            <a:endParaRPr lang="en-US" dirty="0">
              <a:solidFill>
                <a:prstClr val="black"/>
              </a:solidFill>
            </a:endParaRPr>
          </a:p>
        </p:txBody>
      </p:sp>
      <p:cxnSp>
        <p:nvCxnSpPr>
          <p:cNvPr id="11" name="Curved Connector 10"/>
          <p:cNvCxnSpPr>
            <a:stCxn id="4" idx="4"/>
            <a:endCxn id="7" idx="1"/>
          </p:cNvCxnSpPr>
          <p:nvPr/>
        </p:nvCxnSpPr>
        <p:spPr>
          <a:xfrm rot="5400000">
            <a:off x="2390776" y="3313112"/>
            <a:ext cx="633412" cy="588963"/>
          </a:xfrm>
          <a:prstGeom prst="curvedConnector3">
            <a:avLst>
              <a:gd name="adj1" fmla="val 1660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4" idx="5"/>
            <a:endCxn id="8" idx="0"/>
          </p:cNvCxnSpPr>
          <p:nvPr/>
        </p:nvCxnSpPr>
        <p:spPr>
          <a:xfrm rot="16200000" flipH="1">
            <a:off x="2967831" y="3356770"/>
            <a:ext cx="631825" cy="455612"/>
          </a:xfrm>
          <a:prstGeom prst="curvedConnector3">
            <a:avLst>
              <a:gd name="adj1" fmla="val 1215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0800000">
            <a:off x="2492375" y="4030663"/>
            <a:ext cx="992188" cy="22225"/>
          </a:xfrm>
          <a:prstGeom prst="curvedConnector4">
            <a:avLst>
              <a:gd name="adj1" fmla="val 11171"/>
              <a:gd name="adj2" fmla="val -1024336"/>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160588" y="351948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CLOSE-ORG</a:t>
            </a:r>
          </a:p>
        </p:txBody>
      </p:sp>
      <p:cxnSp>
        <p:nvCxnSpPr>
          <p:cNvPr id="23" name="Straight Arrow Connector 22"/>
          <p:cNvCxnSpPr/>
          <p:nvPr/>
        </p:nvCxnSpPr>
        <p:spPr>
          <a:xfrm>
            <a:off x="174625" y="5195888"/>
            <a:ext cx="8916988"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4" name="Rectangle 23"/>
          <p:cNvSpPr/>
          <p:nvPr/>
        </p:nvSpPr>
        <p:spPr>
          <a:xfrm>
            <a:off x="2309813" y="2673350"/>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US congress</a:t>
            </a:r>
          </a:p>
          <a:p>
            <a:pPr algn="ctr" fontAlgn="auto">
              <a:spcBef>
                <a:spcPts val="0"/>
              </a:spcBef>
              <a:spcAft>
                <a:spcPts val="0"/>
              </a:spcAft>
              <a:defRPr/>
            </a:pPr>
            <a:r>
              <a:rPr lang="en-US" sz="1600" dirty="0">
                <a:solidFill>
                  <a:prstClr val="black"/>
                </a:solidFill>
              </a:rPr>
              <a:t>(agent)</a:t>
            </a:r>
          </a:p>
        </p:txBody>
      </p:sp>
      <p:sp>
        <p:nvSpPr>
          <p:cNvPr id="25" name="Rectangle 24"/>
          <p:cNvSpPr/>
          <p:nvPr/>
        </p:nvSpPr>
        <p:spPr>
          <a:xfrm>
            <a:off x="3990975" y="5414963"/>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black"/>
                </a:solidFill>
              </a:rPr>
              <a:t>2013/10/02</a:t>
            </a:r>
          </a:p>
          <a:p>
            <a:pPr algn="ctr" fontAlgn="auto">
              <a:spcBef>
                <a:spcPts val="0"/>
              </a:spcBef>
              <a:spcAft>
                <a:spcPts val="0"/>
              </a:spcAft>
              <a:defRPr/>
            </a:pPr>
            <a:r>
              <a:rPr lang="en-US" dirty="0">
                <a:solidFill>
                  <a:prstClr val="black"/>
                </a:solidFill>
              </a:rPr>
              <a:t>Doc3</a:t>
            </a:r>
          </a:p>
        </p:txBody>
      </p:sp>
      <p:sp>
        <p:nvSpPr>
          <p:cNvPr id="26" name="Rectangle 25"/>
          <p:cNvSpPr/>
          <p:nvPr/>
        </p:nvSpPr>
        <p:spPr>
          <a:xfrm>
            <a:off x="7277100" y="538638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black"/>
                </a:solidFill>
              </a:rPr>
              <a:t>2013/10/03</a:t>
            </a:r>
          </a:p>
          <a:p>
            <a:pPr algn="ctr" fontAlgn="auto">
              <a:spcBef>
                <a:spcPts val="0"/>
              </a:spcBef>
              <a:spcAft>
                <a:spcPts val="0"/>
              </a:spcAft>
              <a:defRPr/>
            </a:pPr>
            <a:r>
              <a:rPr lang="en-US" dirty="0">
                <a:solidFill>
                  <a:prstClr val="black"/>
                </a:solidFill>
              </a:rPr>
              <a:t>Doc5</a:t>
            </a:r>
          </a:p>
        </p:txBody>
      </p:sp>
      <p:sp>
        <p:nvSpPr>
          <p:cNvPr id="28" name="Rectangle 27"/>
          <p:cNvSpPr/>
          <p:nvPr/>
        </p:nvSpPr>
        <p:spPr>
          <a:xfrm>
            <a:off x="1936750" y="4205288"/>
            <a:ext cx="141605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Healthcare</a:t>
            </a:r>
          </a:p>
          <a:p>
            <a:pPr algn="ctr" fontAlgn="auto">
              <a:spcBef>
                <a:spcPts val="0"/>
              </a:spcBef>
              <a:spcAft>
                <a:spcPts val="0"/>
              </a:spcAft>
              <a:defRPr/>
            </a:pPr>
            <a:r>
              <a:rPr lang="en-US" b="1" dirty="0">
                <a:solidFill>
                  <a:prstClr val="black"/>
                </a:solidFill>
              </a:rPr>
              <a:t>reform</a:t>
            </a:r>
          </a:p>
          <a:p>
            <a:pPr algn="ctr" fontAlgn="auto">
              <a:spcBef>
                <a:spcPts val="0"/>
              </a:spcBef>
              <a:spcAft>
                <a:spcPts val="0"/>
              </a:spcAft>
              <a:defRPr/>
            </a:pPr>
            <a:r>
              <a:rPr lang="en-US" sz="1600" dirty="0">
                <a:solidFill>
                  <a:prstClr val="black"/>
                </a:solidFill>
              </a:rPr>
              <a:t>(cause)</a:t>
            </a:r>
          </a:p>
        </p:txBody>
      </p:sp>
      <p:sp>
        <p:nvSpPr>
          <p:cNvPr id="33" name="Rectangle 32"/>
          <p:cNvSpPr/>
          <p:nvPr/>
        </p:nvSpPr>
        <p:spPr>
          <a:xfrm>
            <a:off x="53975" y="541813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black"/>
                </a:solidFill>
              </a:rPr>
              <a:t>2010/03/03</a:t>
            </a:r>
          </a:p>
          <a:p>
            <a:pPr algn="ctr" fontAlgn="auto">
              <a:spcBef>
                <a:spcPts val="0"/>
              </a:spcBef>
              <a:spcAft>
                <a:spcPts val="0"/>
              </a:spcAft>
              <a:defRPr/>
            </a:pPr>
            <a:r>
              <a:rPr lang="en-US" dirty="0">
                <a:solidFill>
                  <a:prstClr val="black"/>
                </a:solidFill>
              </a:rPr>
              <a:t>Doc1</a:t>
            </a:r>
          </a:p>
        </p:txBody>
      </p:sp>
      <p:sp>
        <p:nvSpPr>
          <p:cNvPr id="35" name="Oval 34"/>
          <p:cNvSpPr/>
          <p:nvPr/>
        </p:nvSpPr>
        <p:spPr>
          <a:xfrm>
            <a:off x="693738" y="3529013"/>
            <a:ext cx="152400" cy="18097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C0504D">
                  <a:lumMod val="75000"/>
                </a:srgbClr>
              </a:solidFill>
            </a:endParaRPr>
          </a:p>
        </p:txBody>
      </p:sp>
      <p:sp>
        <p:nvSpPr>
          <p:cNvPr id="37" name="Rectangle 36"/>
          <p:cNvSpPr/>
          <p:nvPr/>
        </p:nvSpPr>
        <p:spPr>
          <a:xfrm>
            <a:off x="-260350" y="378618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SIGN</a:t>
            </a:r>
          </a:p>
        </p:txBody>
      </p:sp>
      <p:sp>
        <p:nvSpPr>
          <p:cNvPr id="38" name="Oval 37"/>
          <p:cNvSpPr/>
          <p:nvPr/>
        </p:nvSpPr>
        <p:spPr>
          <a:xfrm>
            <a:off x="687388" y="4497388"/>
            <a:ext cx="152400" cy="1524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41" name="Straight Arrow Connector 40"/>
          <p:cNvCxnSpPr/>
          <p:nvPr/>
        </p:nvCxnSpPr>
        <p:spPr>
          <a:xfrm flipH="1">
            <a:off x="749300" y="3709988"/>
            <a:ext cx="6350" cy="78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9" idx="0"/>
          </p:cNvCxnSpPr>
          <p:nvPr/>
        </p:nvCxnSpPr>
        <p:spPr>
          <a:xfrm flipV="1">
            <a:off x="882650" y="4030663"/>
            <a:ext cx="1530350" cy="560387"/>
          </a:xfrm>
          <a:prstGeom prst="line">
            <a:avLst/>
          </a:prstGeom>
        </p:spPr>
        <p:style>
          <a:lnRef idx="1">
            <a:schemeClr val="dk1"/>
          </a:lnRef>
          <a:fillRef idx="0">
            <a:schemeClr val="dk1"/>
          </a:fillRef>
          <a:effectRef idx="0">
            <a:schemeClr val="dk1"/>
          </a:effectRef>
          <a:fontRef idx="minor">
            <a:schemeClr val="tx1"/>
          </a:fontRef>
        </p:style>
      </p:cxnSp>
      <p:sp>
        <p:nvSpPr>
          <p:cNvPr id="47" name="Oval 46"/>
          <p:cNvSpPr/>
          <p:nvPr/>
        </p:nvSpPr>
        <p:spPr>
          <a:xfrm>
            <a:off x="5254625" y="3022600"/>
            <a:ext cx="152400" cy="18097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C0504D">
                  <a:lumMod val="75000"/>
                </a:srgbClr>
              </a:solidFill>
            </a:endParaRPr>
          </a:p>
        </p:txBody>
      </p:sp>
      <p:sp>
        <p:nvSpPr>
          <p:cNvPr id="50" name="Rectangle 49"/>
          <p:cNvSpPr/>
          <p:nvPr/>
        </p:nvSpPr>
        <p:spPr>
          <a:xfrm>
            <a:off x="4314825" y="2843213"/>
            <a:ext cx="208438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Obama</a:t>
            </a:r>
            <a:r>
              <a:rPr lang="en-US" dirty="0">
                <a:solidFill>
                  <a:prstClr val="black"/>
                </a:solidFill>
              </a:rPr>
              <a:t> </a:t>
            </a:r>
          </a:p>
          <a:p>
            <a:pPr algn="ctr" fontAlgn="auto">
              <a:spcBef>
                <a:spcPts val="0"/>
              </a:spcBef>
              <a:spcAft>
                <a:spcPts val="0"/>
              </a:spcAft>
              <a:defRPr/>
            </a:pPr>
            <a:r>
              <a:rPr lang="en-US" dirty="0">
                <a:solidFill>
                  <a:prstClr val="black"/>
                </a:solidFill>
              </a:rPr>
              <a:t>(</a:t>
            </a:r>
            <a:r>
              <a:rPr lang="en-US" sz="1600" dirty="0">
                <a:solidFill>
                  <a:prstClr val="black"/>
                </a:solidFill>
              </a:rPr>
              <a:t>attendee</a:t>
            </a:r>
            <a:r>
              <a:rPr lang="en-US" dirty="0">
                <a:solidFill>
                  <a:prstClr val="black"/>
                </a:solidFill>
              </a:rPr>
              <a:t>)</a:t>
            </a:r>
          </a:p>
          <a:p>
            <a:pPr algn="ctr" fontAlgn="auto">
              <a:spcBef>
                <a:spcPts val="0"/>
              </a:spcBef>
              <a:spcAft>
                <a:spcPts val="0"/>
              </a:spcAft>
              <a:defRPr/>
            </a:pPr>
            <a:endParaRPr lang="en-US" dirty="0">
              <a:solidFill>
                <a:prstClr val="black"/>
              </a:solidFill>
            </a:endParaRPr>
          </a:p>
        </p:txBody>
      </p:sp>
      <p:sp>
        <p:nvSpPr>
          <p:cNvPr id="49" name="Oval 48"/>
          <p:cNvSpPr/>
          <p:nvPr/>
        </p:nvSpPr>
        <p:spPr>
          <a:xfrm>
            <a:off x="5268913" y="3768725"/>
            <a:ext cx="152400" cy="18097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C0504D">
                  <a:lumMod val="75000"/>
                </a:srgbClr>
              </a:solidFill>
            </a:endParaRPr>
          </a:p>
        </p:txBody>
      </p:sp>
      <p:cxnSp>
        <p:nvCxnSpPr>
          <p:cNvPr id="53" name="Straight Arrow Connector 52"/>
          <p:cNvCxnSpPr>
            <a:stCxn id="47" idx="4"/>
            <a:endCxn id="49" idx="0"/>
          </p:cNvCxnSpPr>
          <p:nvPr/>
        </p:nvCxnSpPr>
        <p:spPr>
          <a:xfrm>
            <a:off x="5330825" y="3203575"/>
            <a:ext cx="14288" cy="5651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64025" y="3432175"/>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MEET</a:t>
            </a:r>
          </a:p>
        </p:txBody>
      </p:sp>
      <p:sp>
        <p:nvSpPr>
          <p:cNvPr id="60" name="Rectangle 59"/>
          <p:cNvSpPr/>
          <p:nvPr/>
        </p:nvSpPr>
        <p:spPr>
          <a:xfrm>
            <a:off x="7496175" y="2774950"/>
            <a:ext cx="208438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Lockheed </a:t>
            </a:r>
          </a:p>
          <a:p>
            <a:pPr algn="ctr" fontAlgn="auto">
              <a:spcBef>
                <a:spcPts val="0"/>
              </a:spcBef>
              <a:spcAft>
                <a:spcPts val="0"/>
              </a:spcAft>
              <a:defRPr/>
            </a:pPr>
            <a:r>
              <a:rPr lang="en-US" b="1" dirty="0">
                <a:solidFill>
                  <a:prstClr val="black"/>
                </a:solidFill>
              </a:rPr>
              <a:t>Martin</a:t>
            </a:r>
          </a:p>
          <a:p>
            <a:pPr algn="ctr" fontAlgn="auto">
              <a:spcBef>
                <a:spcPts val="0"/>
              </a:spcBef>
              <a:spcAft>
                <a:spcPts val="0"/>
              </a:spcAft>
              <a:defRPr/>
            </a:pPr>
            <a:r>
              <a:rPr lang="en-US" sz="1600" dirty="0">
                <a:solidFill>
                  <a:prstClr val="black"/>
                </a:solidFill>
              </a:rPr>
              <a:t>(Employer)</a:t>
            </a:r>
            <a:endParaRPr lang="en-US" dirty="0">
              <a:solidFill>
                <a:prstClr val="black"/>
              </a:solidFill>
            </a:endParaRPr>
          </a:p>
          <a:p>
            <a:pPr algn="ctr" fontAlgn="auto">
              <a:spcBef>
                <a:spcPts val="0"/>
              </a:spcBef>
              <a:spcAft>
                <a:spcPts val="0"/>
              </a:spcAft>
              <a:defRPr/>
            </a:pPr>
            <a:endParaRPr lang="en-US" dirty="0">
              <a:solidFill>
                <a:prstClr val="black"/>
              </a:solidFill>
            </a:endParaRPr>
          </a:p>
        </p:txBody>
      </p:sp>
      <p:sp>
        <p:nvSpPr>
          <p:cNvPr id="59" name="Oval 58"/>
          <p:cNvSpPr/>
          <p:nvPr/>
        </p:nvSpPr>
        <p:spPr>
          <a:xfrm>
            <a:off x="8440738" y="314483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1" name="Rectangle 60"/>
          <p:cNvSpPr/>
          <p:nvPr/>
        </p:nvSpPr>
        <p:spPr>
          <a:xfrm>
            <a:off x="7485063" y="4400550"/>
            <a:ext cx="20859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3000 </a:t>
            </a:r>
          </a:p>
          <a:p>
            <a:pPr algn="ctr" fontAlgn="auto">
              <a:spcBef>
                <a:spcPts val="0"/>
              </a:spcBef>
              <a:spcAft>
                <a:spcPts val="0"/>
              </a:spcAft>
              <a:defRPr/>
            </a:pPr>
            <a:r>
              <a:rPr lang="en-US" b="1" dirty="0">
                <a:solidFill>
                  <a:prstClr val="black"/>
                </a:solidFill>
              </a:rPr>
              <a:t>Workers</a:t>
            </a:r>
          </a:p>
          <a:p>
            <a:pPr algn="ctr" fontAlgn="auto">
              <a:spcBef>
                <a:spcPts val="0"/>
              </a:spcBef>
              <a:spcAft>
                <a:spcPts val="0"/>
              </a:spcAft>
              <a:defRPr/>
            </a:pPr>
            <a:r>
              <a:rPr lang="en-US" sz="1600" dirty="0">
                <a:solidFill>
                  <a:prstClr val="black"/>
                </a:solidFill>
              </a:rPr>
              <a:t>(Employee)</a:t>
            </a:r>
          </a:p>
          <a:p>
            <a:pPr algn="ctr" fontAlgn="auto">
              <a:spcBef>
                <a:spcPts val="0"/>
              </a:spcBef>
              <a:spcAft>
                <a:spcPts val="0"/>
              </a:spcAft>
              <a:defRPr/>
            </a:pPr>
            <a:endParaRPr lang="en-US" dirty="0">
              <a:solidFill>
                <a:prstClr val="black"/>
              </a:solidFill>
            </a:endParaRPr>
          </a:p>
        </p:txBody>
      </p:sp>
      <p:sp>
        <p:nvSpPr>
          <p:cNvPr id="62" name="Oval 61"/>
          <p:cNvSpPr/>
          <p:nvPr/>
        </p:nvSpPr>
        <p:spPr>
          <a:xfrm>
            <a:off x="8440738" y="3811588"/>
            <a:ext cx="152400" cy="180975"/>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C0504D">
                  <a:lumMod val="75000"/>
                </a:srgbClr>
              </a:solidFill>
            </a:endParaRPr>
          </a:p>
        </p:txBody>
      </p:sp>
      <p:cxnSp>
        <p:nvCxnSpPr>
          <p:cNvPr id="64" name="Straight Arrow Connector 63"/>
          <p:cNvCxnSpPr/>
          <p:nvPr/>
        </p:nvCxnSpPr>
        <p:spPr>
          <a:xfrm>
            <a:off x="8504238" y="3289300"/>
            <a:ext cx="0" cy="534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739063" y="3400425"/>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LEAVE</a:t>
            </a:r>
          </a:p>
        </p:txBody>
      </p:sp>
      <p:sp>
        <p:nvSpPr>
          <p:cNvPr id="66" name="Rectangle 65"/>
          <p:cNvSpPr/>
          <p:nvPr/>
        </p:nvSpPr>
        <p:spPr>
          <a:xfrm>
            <a:off x="644525" y="4013200"/>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COREFERENCE</a:t>
            </a:r>
          </a:p>
        </p:txBody>
      </p:sp>
      <p:sp>
        <p:nvSpPr>
          <p:cNvPr id="67" name="Rectangle 66"/>
          <p:cNvSpPr/>
          <p:nvPr/>
        </p:nvSpPr>
        <p:spPr>
          <a:xfrm>
            <a:off x="1624013" y="191293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COREFERENCE</a:t>
            </a:r>
          </a:p>
        </p:txBody>
      </p:sp>
      <p:sp>
        <p:nvSpPr>
          <p:cNvPr id="76" name="Arc 75"/>
          <p:cNvSpPr/>
          <p:nvPr/>
        </p:nvSpPr>
        <p:spPr>
          <a:xfrm>
            <a:off x="3065463" y="2025650"/>
            <a:ext cx="3771900" cy="790575"/>
          </a:xfrm>
          <a:prstGeom prst="arc">
            <a:avLst>
              <a:gd name="adj1" fmla="val 10823763"/>
              <a:gd name="adj2" fmla="val 2157185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77" name="Rectangle 76"/>
          <p:cNvSpPr/>
          <p:nvPr/>
        </p:nvSpPr>
        <p:spPr>
          <a:xfrm>
            <a:off x="4419600" y="174783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SUB-EVENT</a:t>
            </a:r>
          </a:p>
        </p:txBody>
      </p:sp>
      <p:sp>
        <p:nvSpPr>
          <p:cNvPr id="81" name="Arc 80"/>
          <p:cNvSpPr/>
          <p:nvPr/>
        </p:nvSpPr>
        <p:spPr>
          <a:xfrm>
            <a:off x="987425" y="2363788"/>
            <a:ext cx="4138613" cy="788987"/>
          </a:xfrm>
          <a:prstGeom prst="arc">
            <a:avLst>
              <a:gd name="adj1" fmla="val 1082376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pic>
        <p:nvPicPr>
          <p:cNvPr id="348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7250" y="5313363"/>
            <a:ext cx="5969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25" y="5395913"/>
            <a:ext cx="6731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6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5256213"/>
            <a:ext cx="6572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6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4088" y="5313363"/>
            <a:ext cx="4857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Arc 51"/>
          <p:cNvSpPr/>
          <p:nvPr/>
        </p:nvSpPr>
        <p:spPr>
          <a:xfrm>
            <a:off x="3076575" y="1747838"/>
            <a:ext cx="5516563" cy="1311275"/>
          </a:xfrm>
          <a:prstGeom prst="arc">
            <a:avLst>
              <a:gd name="adj1" fmla="val 10823763"/>
              <a:gd name="adj2" fmla="val 2157185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54" name="Rectangle 53"/>
          <p:cNvSpPr/>
          <p:nvPr/>
        </p:nvSpPr>
        <p:spPr>
          <a:xfrm>
            <a:off x="5267325" y="1423988"/>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CAUSAL</a:t>
            </a:r>
          </a:p>
        </p:txBody>
      </p:sp>
      <p:sp>
        <p:nvSpPr>
          <p:cNvPr id="55" name="Rounded Rectangle 54"/>
          <p:cNvSpPr/>
          <p:nvPr/>
        </p:nvSpPr>
        <p:spPr>
          <a:xfrm>
            <a:off x="6445250" y="2420938"/>
            <a:ext cx="1403350" cy="2736850"/>
          </a:xfrm>
          <a:prstGeom prst="round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solidFill>
                <a:prstClr val="black"/>
              </a:solidFill>
            </a:endParaRPr>
          </a:p>
        </p:txBody>
      </p:sp>
      <p:sp>
        <p:nvSpPr>
          <p:cNvPr id="56" name="Rectangle 55"/>
          <p:cNvSpPr/>
          <p:nvPr/>
        </p:nvSpPr>
        <p:spPr>
          <a:xfrm>
            <a:off x="5749925" y="5403850"/>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black"/>
                </a:solidFill>
              </a:rPr>
              <a:t>2013/10/02</a:t>
            </a:r>
          </a:p>
          <a:p>
            <a:pPr algn="ctr" fontAlgn="auto">
              <a:spcBef>
                <a:spcPts val="0"/>
              </a:spcBef>
              <a:spcAft>
                <a:spcPts val="0"/>
              </a:spcAft>
              <a:defRPr/>
            </a:pPr>
            <a:r>
              <a:rPr lang="en-US" dirty="0">
                <a:solidFill>
                  <a:prstClr val="black"/>
                </a:solidFill>
              </a:rPr>
              <a:t>Doc4</a:t>
            </a:r>
          </a:p>
        </p:txBody>
      </p:sp>
      <p:sp>
        <p:nvSpPr>
          <p:cNvPr id="68" name="Rectangle 67"/>
          <p:cNvSpPr/>
          <p:nvPr/>
        </p:nvSpPr>
        <p:spPr>
          <a:xfrm>
            <a:off x="5946775" y="2751138"/>
            <a:ext cx="20859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NSF</a:t>
            </a:r>
          </a:p>
          <a:p>
            <a:pPr algn="ctr" fontAlgn="auto">
              <a:spcBef>
                <a:spcPts val="0"/>
              </a:spcBef>
              <a:spcAft>
                <a:spcPts val="0"/>
              </a:spcAft>
              <a:defRPr/>
            </a:pPr>
            <a:r>
              <a:rPr lang="en-US" sz="1600" dirty="0">
                <a:solidFill>
                  <a:prstClr val="black"/>
                </a:solidFill>
              </a:rPr>
              <a:t>(organization)</a:t>
            </a:r>
            <a:endParaRPr lang="en-US" dirty="0">
              <a:solidFill>
                <a:prstClr val="black"/>
              </a:solidFill>
            </a:endParaRPr>
          </a:p>
          <a:p>
            <a:pPr algn="ctr" fontAlgn="auto">
              <a:spcBef>
                <a:spcPts val="0"/>
              </a:spcBef>
              <a:spcAft>
                <a:spcPts val="0"/>
              </a:spcAft>
              <a:defRPr/>
            </a:pPr>
            <a:endParaRPr lang="en-US" dirty="0">
              <a:solidFill>
                <a:prstClr val="black"/>
              </a:solidFill>
            </a:endParaRPr>
          </a:p>
        </p:txBody>
      </p:sp>
      <p:sp>
        <p:nvSpPr>
          <p:cNvPr id="58" name="Oval 57"/>
          <p:cNvSpPr/>
          <p:nvPr/>
        </p:nvSpPr>
        <p:spPr>
          <a:xfrm>
            <a:off x="6875463" y="30972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3" name="Oval 62"/>
          <p:cNvSpPr/>
          <p:nvPr/>
        </p:nvSpPr>
        <p:spPr>
          <a:xfrm>
            <a:off x="6884988" y="38163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2" name="Oval 71"/>
          <p:cNvSpPr/>
          <p:nvPr/>
        </p:nvSpPr>
        <p:spPr>
          <a:xfrm>
            <a:off x="7496175" y="340995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3" name="Rectangle 72"/>
          <p:cNvSpPr/>
          <p:nvPr/>
        </p:nvSpPr>
        <p:spPr>
          <a:xfrm>
            <a:off x="6000750" y="4240213"/>
            <a:ext cx="208438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prstClr val="black"/>
                </a:solidFill>
              </a:rPr>
              <a:t>NIST</a:t>
            </a:r>
          </a:p>
          <a:p>
            <a:pPr algn="ctr" fontAlgn="auto">
              <a:spcBef>
                <a:spcPts val="0"/>
              </a:spcBef>
              <a:spcAft>
                <a:spcPts val="0"/>
              </a:spcAft>
              <a:defRPr/>
            </a:pPr>
            <a:r>
              <a:rPr lang="en-US" sz="1600" dirty="0">
                <a:solidFill>
                  <a:prstClr val="black"/>
                </a:solidFill>
              </a:rPr>
              <a:t>(organization)</a:t>
            </a:r>
            <a:endParaRPr lang="en-US" dirty="0">
              <a:solidFill>
                <a:prstClr val="black"/>
              </a:solidFill>
            </a:endParaRPr>
          </a:p>
          <a:p>
            <a:pPr algn="ctr" fontAlgn="auto">
              <a:spcBef>
                <a:spcPts val="0"/>
              </a:spcBef>
              <a:spcAft>
                <a:spcPts val="0"/>
              </a:spcAft>
              <a:defRPr/>
            </a:pPr>
            <a:endParaRPr lang="en-US" dirty="0">
              <a:solidFill>
                <a:prstClr val="black"/>
              </a:solidFill>
            </a:endParaRPr>
          </a:p>
        </p:txBody>
      </p:sp>
      <p:cxnSp>
        <p:nvCxnSpPr>
          <p:cNvPr id="6" name="Straight Arrow Connector 5"/>
          <p:cNvCxnSpPr>
            <a:stCxn id="72" idx="1"/>
            <a:endCxn id="58" idx="5"/>
          </p:cNvCxnSpPr>
          <p:nvPr/>
        </p:nvCxnSpPr>
        <p:spPr>
          <a:xfrm flipH="1" flipV="1">
            <a:off x="7005638" y="3227388"/>
            <a:ext cx="512762" cy="204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3" idx="7"/>
          </p:cNvCxnSpPr>
          <p:nvPr/>
        </p:nvCxnSpPr>
        <p:spPr>
          <a:xfrm flipH="1">
            <a:off x="7015163" y="3529013"/>
            <a:ext cx="469900" cy="309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146800" y="3338513"/>
            <a:ext cx="1600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i="1" dirty="0">
                <a:solidFill>
                  <a:prstClr val="black"/>
                </a:solidFill>
              </a:rPr>
              <a:t>CLOSE-ORG</a:t>
            </a:r>
          </a:p>
        </p:txBody>
      </p:sp>
      <p:pic>
        <p:nvPicPr>
          <p:cNvPr id="3487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075" y="5370513"/>
            <a:ext cx="4984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ectangle 2"/>
          <p:cNvSpPr>
            <a:spLocks noGrp="1" noChangeArrowheads="1"/>
          </p:cNvSpPr>
          <p:nvPr>
            <p:ph type="title" idx="4294967295"/>
          </p:nvPr>
        </p:nvSpPr>
        <p:spPr>
          <a:xfrm>
            <a:off x="661988" y="100013"/>
            <a:ext cx="8229600" cy="1139825"/>
          </a:xfrm>
        </p:spPr>
        <p:txBody>
          <a:bodyPr rtlCol="0">
            <a:normAutofit fontScale="90000"/>
          </a:bodyPr>
          <a:lstStyle/>
          <a:p>
            <a:pPr eaLnBrk="1" fontAlgn="auto" hangingPunct="1">
              <a:spcAft>
                <a:spcPts val="0"/>
              </a:spcAft>
              <a:defRPr/>
            </a:pPr>
            <a:r>
              <a:rPr lang="en-US" sz="3600" dirty="0" smtClean="0">
                <a:solidFill>
                  <a:srgbClr val="006600"/>
                </a:solidFill>
                <a:latin typeface="Garamond" pitchFamily="18" charset="0"/>
                <a:ea typeface="+mn-ea"/>
                <a:cs typeface="Arial" pitchFamily="34" charset="0"/>
              </a:rPr>
              <a:t>From </a:t>
            </a:r>
            <a:r>
              <a:rPr lang="en-US" altLang="zh-CN" sz="3600" dirty="0" smtClean="0">
                <a:solidFill>
                  <a:srgbClr val="006600"/>
                </a:solidFill>
                <a:latin typeface="Garamond" pitchFamily="18" charset="0"/>
                <a:ea typeface="+mn-ea"/>
                <a:cs typeface="Arial" pitchFamily="34" charset="0"/>
              </a:rPr>
              <a:t>Big Data to Information: Go Beyond Google</a:t>
            </a:r>
            <a:endParaRPr lang="en-US" altLang="zh-CN" sz="3600" dirty="0">
              <a:solidFill>
                <a:srgbClr val="006600"/>
              </a:solidFill>
              <a:latin typeface="Garamond" pitchFamily="18" charset="0"/>
              <a:ea typeface="+mn-ea"/>
              <a:cs typeface="Arial" pitchFamily="34" charset="0"/>
            </a:endParaRPr>
          </a:p>
        </p:txBody>
      </p:sp>
    </p:spTree>
    <p:extLst>
      <p:ext uri="{BB962C8B-B14F-4D97-AF65-F5344CB8AC3E}">
        <p14:creationId xmlns:p14="http://schemas.microsoft.com/office/powerpoint/2010/main" val="2469283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489585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idx="4294967295"/>
          </p:nvPr>
        </p:nvSpPr>
        <p:spPr>
          <a:xfrm>
            <a:off x="896938" y="188913"/>
            <a:ext cx="8229600" cy="1139825"/>
          </a:xfrm>
        </p:spPr>
        <p:txBody>
          <a:bodyPr/>
          <a:lstStyle/>
          <a:p>
            <a:pPr eaLnBrk="1" hangingPunct="1"/>
            <a:r>
              <a:rPr lang="en-US" altLang="zh-CN" sz="3200" smtClean="0"/>
              <a:t>From Information to Knowledge</a:t>
            </a:r>
          </a:p>
        </p:txBody>
      </p:sp>
      <p:sp>
        <p:nvSpPr>
          <p:cNvPr id="35845" name="Rectangle 6"/>
          <p:cNvSpPr>
            <a:spLocks noChangeArrowheads="1"/>
          </p:cNvSpPr>
          <p:nvPr/>
        </p:nvSpPr>
        <p:spPr bwMode="auto">
          <a:xfrm>
            <a:off x="1600200" y="1752600"/>
            <a:ext cx="2819400" cy="228600"/>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lnSpc>
                <a:spcPct val="80000"/>
              </a:lnSpc>
              <a:spcBef>
                <a:spcPct val="20000"/>
              </a:spcBef>
              <a:buClr>
                <a:schemeClr val="accent1"/>
              </a:buClr>
              <a:buSzPct val="65000"/>
              <a:buFont typeface="Wingdings" pitchFamily="2" charset="2"/>
              <a:buNone/>
            </a:pPr>
            <a:endParaRPr lang="en-US" sz="1100"/>
          </a:p>
        </p:txBody>
      </p:sp>
      <p:sp>
        <p:nvSpPr>
          <p:cNvPr id="1410056" name="Rectangle 8"/>
          <p:cNvSpPr>
            <a:spLocks noChangeArrowheads="1"/>
          </p:cNvSpPr>
          <p:nvPr/>
        </p:nvSpPr>
        <p:spPr bwMode="auto">
          <a:xfrm>
            <a:off x="1524000" y="1676400"/>
            <a:ext cx="33131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chemeClr val="accent1"/>
              </a:buClr>
              <a:buSzPct val="65000"/>
              <a:buFont typeface="Wingdings" pitchFamily="2" charset="2"/>
              <a:buNone/>
            </a:pPr>
            <a:r>
              <a:rPr lang="en-US" sz="1500" b="1"/>
              <a:t>School Attended: Caltech</a:t>
            </a:r>
          </a:p>
        </p:txBody>
      </p:sp>
      <p:sp>
        <p:nvSpPr>
          <p:cNvPr id="35847" name="Rectangle 10"/>
          <p:cNvSpPr>
            <a:spLocks noChangeArrowheads="1"/>
          </p:cNvSpPr>
          <p:nvPr/>
        </p:nvSpPr>
        <p:spPr bwMode="auto">
          <a:xfrm>
            <a:off x="2771775" y="1341438"/>
            <a:ext cx="324008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chemeClr val="accent1"/>
              </a:buClr>
              <a:buSzPct val="65000"/>
              <a:buFont typeface="Wingdings" pitchFamily="2" charset="2"/>
              <a:buNone/>
            </a:pPr>
            <a:endParaRPr lang="en-US" sz="1100"/>
          </a:p>
        </p:txBody>
      </p:sp>
      <p:pic>
        <p:nvPicPr>
          <p:cNvPr id="358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609600"/>
            <a:ext cx="2438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
          <p:cNvSpPr>
            <a:spLocks noChangeArrowheads="1"/>
          </p:cNvSpPr>
          <p:nvPr/>
        </p:nvSpPr>
        <p:spPr bwMode="auto">
          <a:xfrm>
            <a:off x="2057400" y="5854700"/>
            <a:ext cx="33131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chemeClr val="accent1"/>
              </a:buClr>
              <a:buSzPct val="65000"/>
              <a:buFont typeface="Wingdings" pitchFamily="2" charset="2"/>
              <a:buNone/>
            </a:pPr>
            <a:r>
              <a:rPr lang="en-US" sz="1500" b="1"/>
              <a:t>Projects: MarsCuriosity</a:t>
            </a:r>
          </a:p>
        </p:txBody>
      </p:sp>
      <p:sp>
        <p:nvSpPr>
          <p:cNvPr id="3116044" name="Rectangle 6"/>
          <p:cNvSpPr>
            <a:spLocks noChangeArrowheads="1"/>
          </p:cNvSpPr>
          <p:nvPr/>
        </p:nvSpPr>
        <p:spPr bwMode="auto">
          <a:xfrm>
            <a:off x="2590800" y="5930900"/>
            <a:ext cx="2362200" cy="228600"/>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lnSpc>
                <a:spcPct val="80000"/>
              </a:lnSpc>
              <a:spcBef>
                <a:spcPct val="20000"/>
              </a:spcBef>
              <a:buClr>
                <a:schemeClr val="accent1"/>
              </a:buClr>
              <a:buSzPct val="65000"/>
              <a:buFont typeface="Wingdings" pitchFamily="2" charset="2"/>
              <a:buNone/>
            </a:pPr>
            <a:endParaRPr lang="en-US" sz="1100"/>
          </a:p>
        </p:txBody>
      </p:sp>
      <p:pic>
        <p:nvPicPr>
          <p:cNvPr id="311604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 y="1143000"/>
            <a:ext cx="6019800"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6046" name="Rectangle 14"/>
          <p:cNvSpPr>
            <a:spLocks noChangeArrowheads="1"/>
          </p:cNvSpPr>
          <p:nvPr/>
        </p:nvSpPr>
        <p:spPr bwMode="auto">
          <a:xfrm>
            <a:off x="3581400" y="5257800"/>
            <a:ext cx="1295400" cy="304800"/>
          </a:xfrm>
          <a:prstGeom prst="rect">
            <a:avLst/>
          </a:prstGeom>
          <a:noFill/>
          <a:ln w="349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Tree>
    <p:extLst>
      <p:ext uri="{BB962C8B-B14F-4D97-AF65-F5344CB8AC3E}">
        <p14:creationId xmlns:p14="http://schemas.microsoft.com/office/powerpoint/2010/main" val="357243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410056"/>
                                        </p:tgtEl>
                                        <p:attrNameLst>
                                          <p:attrName>style.visibility</p:attrName>
                                        </p:attrNameLst>
                                      </p:cBhvr>
                                      <p:to>
                                        <p:strVal val="visible"/>
                                      </p:to>
                                    </p:set>
                                    <p:animEffect transition="in" filter="blinds(horizontal)">
                                      <p:cBhvr>
                                        <p:cTn id="7" dur="500"/>
                                        <p:tgtEl>
                                          <p:spTgt spid="14100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9" presetClass="path" presetSubtype="0" accel="50000" decel="50000" fill="hold" grpId="0" nodeType="clickEffect">
                                  <p:stCondLst>
                                    <p:cond delay="0"/>
                                  </p:stCondLst>
                                  <p:childTnLst>
                                    <p:animMotion origin="layout" path="M -3.05556E-6 -3.07123E-6 L 0.46059 0.56938 " pathEditMode="relative" rAng="0" ptsTypes="AA">
                                      <p:cBhvr>
                                        <p:cTn id="11" dur="2000" fill="hold"/>
                                        <p:tgtEl>
                                          <p:spTgt spid="1410056"/>
                                        </p:tgtEl>
                                        <p:attrNameLst>
                                          <p:attrName>ppt_x</p:attrName>
                                          <p:attrName>ppt_y</p:attrName>
                                        </p:attrNameLst>
                                      </p:cBhvr>
                                      <p:rCtr x="23021" y="28469"/>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116044"/>
                                        </p:tgtEl>
                                        <p:attrNameLst>
                                          <p:attrName>style.visibility</p:attrName>
                                        </p:attrNameLst>
                                      </p:cBhvr>
                                      <p:to>
                                        <p:strVal val="visible"/>
                                      </p:to>
                                    </p:set>
                                    <p:animEffect transition="in" filter="blinds(horizontal)">
                                      <p:cBhvr>
                                        <p:cTn id="16" dur="500"/>
                                        <p:tgtEl>
                                          <p:spTgt spid="31160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116045"/>
                                        </p:tgtEl>
                                        <p:attrNameLst>
                                          <p:attrName>style.visibility</p:attrName>
                                        </p:attrNameLst>
                                      </p:cBhvr>
                                      <p:to>
                                        <p:strVal val="visible"/>
                                      </p:to>
                                    </p:set>
                                    <p:animEffect transition="in" filter="blinds(horizontal)">
                                      <p:cBhvr>
                                        <p:cTn id="26" dur="500"/>
                                        <p:tgtEl>
                                          <p:spTgt spid="311604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116046"/>
                                        </p:tgtEl>
                                        <p:attrNameLst>
                                          <p:attrName>style.visibility</p:attrName>
                                        </p:attrNameLst>
                                      </p:cBhvr>
                                      <p:to>
                                        <p:strVal val="visible"/>
                                      </p:to>
                                    </p:set>
                                    <p:animEffect transition="in" filter="blinds(horizontal)">
                                      <p:cBhvr>
                                        <p:cTn id="31" dur="500"/>
                                        <p:tgtEl>
                                          <p:spTgt spid="31160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9" presetClass="path" presetSubtype="0" accel="50000" decel="50000" fill="hold" grpId="0" nodeType="clickEffect">
                                  <p:stCondLst>
                                    <p:cond delay="0"/>
                                  </p:stCondLst>
                                  <p:childTnLst>
                                    <p:animMotion origin="layout" path="M 3.61111E-6 3.67253E-6 L 0.41059 -0.01851 " pathEditMode="relative" rAng="0" ptsTypes="AA">
                                      <p:cBhvr>
                                        <p:cTn id="35" dur="2000" fill="hold"/>
                                        <p:tgtEl>
                                          <p:spTgt spid="2"/>
                                        </p:tgtEl>
                                        <p:attrNameLst>
                                          <p:attrName>ppt_x</p:attrName>
                                          <p:attrName>ppt_y</p:attrName>
                                        </p:attrNameLst>
                                      </p:cBhvr>
                                      <p:rCtr x="20521" y="-9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056" grpId="0"/>
      <p:bldP spid="1410056" grpId="1"/>
      <p:bldP spid="2" grpId="0"/>
      <p:bldP spid="2" grpId="1"/>
      <p:bldP spid="3116044" grpId="0" animBg="1"/>
      <p:bldP spid="311604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263236" y="-100734"/>
            <a:ext cx="8229600" cy="1139825"/>
          </a:xfrm>
        </p:spPr>
        <p:txBody>
          <a:bodyPr/>
          <a:lstStyle/>
          <a:p>
            <a:r>
              <a:rPr lang="en-US" altLang="zh-CN" sz="3000" dirty="0" smtClean="0"/>
              <a:t>Example: Depressed working mom seeking help…</a:t>
            </a:r>
          </a:p>
        </p:txBody>
      </p:sp>
      <p:pic>
        <p:nvPicPr>
          <p:cNvPr id="368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60960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Oval 4"/>
          <p:cNvSpPr>
            <a:spLocks noChangeArrowheads="1"/>
          </p:cNvSpPr>
          <p:nvPr/>
        </p:nvSpPr>
        <p:spPr bwMode="auto">
          <a:xfrm>
            <a:off x="2692400" y="4686300"/>
            <a:ext cx="1524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pic>
        <p:nvPicPr>
          <p:cNvPr id="368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275" y="838200"/>
            <a:ext cx="5038725"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Oval 6"/>
          <p:cNvSpPr>
            <a:spLocks noChangeArrowheads="1"/>
          </p:cNvSpPr>
          <p:nvPr/>
        </p:nvSpPr>
        <p:spPr bwMode="auto">
          <a:xfrm>
            <a:off x="1676400" y="1905000"/>
            <a:ext cx="685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6872" name="Oval 7"/>
          <p:cNvSpPr>
            <a:spLocks noChangeArrowheads="1"/>
          </p:cNvSpPr>
          <p:nvPr/>
        </p:nvSpPr>
        <p:spPr bwMode="auto">
          <a:xfrm>
            <a:off x="4114800" y="4800600"/>
            <a:ext cx="1828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6873" name="Oval 8"/>
          <p:cNvSpPr>
            <a:spLocks noChangeArrowheads="1"/>
          </p:cNvSpPr>
          <p:nvPr/>
        </p:nvSpPr>
        <p:spPr bwMode="auto">
          <a:xfrm>
            <a:off x="4114800" y="5686425"/>
            <a:ext cx="1828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6874" name="Oval 9"/>
          <p:cNvSpPr>
            <a:spLocks noChangeArrowheads="1"/>
          </p:cNvSpPr>
          <p:nvPr/>
        </p:nvSpPr>
        <p:spPr bwMode="auto">
          <a:xfrm>
            <a:off x="4495800" y="1708150"/>
            <a:ext cx="685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6875" name="Oval 10"/>
          <p:cNvSpPr>
            <a:spLocks noChangeArrowheads="1"/>
          </p:cNvSpPr>
          <p:nvPr/>
        </p:nvSpPr>
        <p:spPr bwMode="auto">
          <a:xfrm>
            <a:off x="5943600" y="2057400"/>
            <a:ext cx="304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6876" name="Oval 11"/>
          <p:cNvSpPr>
            <a:spLocks noChangeArrowheads="1"/>
          </p:cNvSpPr>
          <p:nvPr/>
        </p:nvSpPr>
        <p:spPr bwMode="auto">
          <a:xfrm>
            <a:off x="5334000" y="3095625"/>
            <a:ext cx="3048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pic>
        <p:nvPicPr>
          <p:cNvPr id="3687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838200"/>
            <a:ext cx="18288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531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971550" y="277813"/>
            <a:ext cx="8229600" cy="1139825"/>
          </a:xfrm>
        </p:spPr>
        <p:txBody>
          <a:bodyPr/>
          <a:lstStyle/>
          <a:p>
            <a:r>
              <a:rPr lang="en-US" altLang="zh-CN" sz="3400" smtClean="0"/>
              <a:t>What she hopes to get is something like…</a:t>
            </a:r>
          </a:p>
        </p:txBody>
      </p:sp>
      <p:graphicFrame>
        <p:nvGraphicFramePr>
          <p:cNvPr id="2955267" name="Group 3"/>
          <p:cNvGraphicFramePr>
            <a:graphicFrameLocks noGrp="1"/>
          </p:cNvGraphicFramePr>
          <p:nvPr>
            <p:ph idx="1"/>
          </p:nvPr>
        </p:nvGraphicFramePr>
        <p:xfrm>
          <a:off x="533400" y="1066800"/>
          <a:ext cx="8382000" cy="5075238"/>
        </p:xfrm>
        <a:graphic>
          <a:graphicData uri="http://schemas.openxmlformats.org/drawingml/2006/table">
            <a:tbl>
              <a:tblPr/>
              <a:tblGrid>
                <a:gridCol w="1066800"/>
                <a:gridCol w="1371600"/>
                <a:gridCol w="1600200"/>
                <a:gridCol w="1219200"/>
                <a:gridCol w="838200"/>
                <a:gridCol w="22860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Solution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Effectiveness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Efficacy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2"/>
                          </a:solidFill>
                          <a:effectLst/>
                          <a:latin typeface="Arial" pitchFamily="34" charset="0"/>
                          <a:cs typeface="Arial" pitchFamily="34" charset="0"/>
                        </a:rPr>
                        <a:t>Closest store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3738">
                <a:tc row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Chinese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2600" b="0" i="0" u="none" strike="noStrike" cap="none" normalizeH="0" baseline="0" smtClean="0">
                        <a:ln>
                          <a:noFill/>
                        </a:ln>
                        <a:solidFill>
                          <a:srgbClr val="000000"/>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85%, 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 months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Hongkong supermarket, NYC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25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95%, 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 day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Beijing Children’s Hospital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rowSpan="3">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Western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50%, 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 week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Duane Reade, NJ</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55%, 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 week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CVS, NJ</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60%, 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3 days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CVS, NJ</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7940"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76400"/>
            <a:ext cx="9144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1"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438400"/>
            <a:ext cx="1219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2"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314700"/>
            <a:ext cx="619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3"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262438"/>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4" name="Picture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5105400"/>
            <a:ext cx="5810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5320" name="Rectangle 56"/>
          <p:cNvSpPr>
            <a:spLocks noChangeArrowheads="1"/>
          </p:cNvSpPr>
          <p:nvPr/>
        </p:nvSpPr>
        <p:spPr bwMode="auto">
          <a:xfrm>
            <a:off x="2209800" y="2366963"/>
            <a:ext cx="6016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b="1">
                <a:solidFill>
                  <a:srgbClr val="CC0000"/>
                </a:solidFill>
              </a:rPr>
              <a:t>√</a:t>
            </a:r>
            <a:endParaRPr lang="en-US" sz="6000" b="1">
              <a:solidFill>
                <a:srgbClr val="CC0000"/>
              </a:solidFill>
            </a:endParaRPr>
          </a:p>
        </p:txBody>
      </p:sp>
    </p:spTree>
    <p:extLst>
      <p:ext uri="{BB962C8B-B14F-4D97-AF65-F5344CB8AC3E}">
        <p14:creationId xmlns:p14="http://schemas.microsoft.com/office/powerpoint/2010/main" val="3945006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55320">
                                            <p:txEl>
                                              <p:pRg st="0" end="0"/>
                                            </p:txEl>
                                          </p:spTgt>
                                        </p:tgtEl>
                                        <p:attrNameLst>
                                          <p:attrName>style.visibility</p:attrName>
                                        </p:attrNameLst>
                                      </p:cBhvr>
                                      <p:to>
                                        <p:strVal val="visible"/>
                                      </p:to>
                                    </p:set>
                                    <p:animEffect transition="in" filter="blinds(horizontal)">
                                      <p:cBhvr>
                                        <p:cTn id="7" dur="500"/>
                                        <p:tgtEl>
                                          <p:spTgt spid="29553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pPr>
              <a:buFont typeface="Wingdings" pitchFamily="2" charset="2"/>
              <a:buChar char="Ø"/>
            </a:pPr>
            <a:r>
              <a:rPr lang="en-US" altLang="zh-CN" dirty="0" smtClean="0"/>
              <a:t>Introduction to Watson</a:t>
            </a:r>
          </a:p>
          <a:p>
            <a:r>
              <a:rPr lang="en-US" altLang="zh-CN" dirty="0" smtClean="0"/>
              <a:t>Watson in NLP View</a:t>
            </a:r>
          </a:p>
          <a:p>
            <a:r>
              <a:rPr lang="en-US" altLang="zh-CN" dirty="0" smtClean="0"/>
              <a:t>Machine Learning for NLP</a:t>
            </a:r>
          </a:p>
          <a:p>
            <a:r>
              <a:rPr lang="en-US" altLang="zh-CN" dirty="0" smtClean="0"/>
              <a:t>Why NLP is Hard</a:t>
            </a:r>
          </a:p>
        </p:txBody>
      </p:sp>
    </p:spTree>
    <p:extLst>
      <p:ext uri="{BB962C8B-B14F-4D97-AF65-F5344CB8AC3E}">
        <p14:creationId xmlns:p14="http://schemas.microsoft.com/office/powerpoint/2010/main" val="2704383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mtClean="0"/>
              <a:t>What is Watson?</a:t>
            </a:r>
          </a:p>
        </p:txBody>
      </p:sp>
      <p:sp>
        <p:nvSpPr>
          <p:cNvPr id="38915" name="Content Placeholder 2"/>
          <p:cNvSpPr>
            <a:spLocks noGrp="1"/>
          </p:cNvSpPr>
          <p:nvPr>
            <p:ph idx="1"/>
          </p:nvPr>
        </p:nvSpPr>
        <p:spPr>
          <a:xfrm>
            <a:off x="685800" y="1371600"/>
            <a:ext cx="7772400" cy="4876800"/>
          </a:xfrm>
        </p:spPr>
        <p:txBody>
          <a:bodyPr/>
          <a:lstStyle/>
          <a:p>
            <a:pPr eaLnBrk="1" hangingPunct="1"/>
            <a:r>
              <a:rPr lang="en-US" dirty="0" smtClean="0"/>
              <a:t>A computer system that can compete in real-time at the human champion level on the American TV quiz show Jeopardy.</a:t>
            </a:r>
          </a:p>
          <a:p>
            <a:pPr eaLnBrk="1" hangingPunct="1"/>
            <a:r>
              <a:rPr lang="en-US" dirty="0" smtClean="0">
                <a:hlinkClick r:id="rId3"/>
              </a:rPr>
              <a:t>http://www.youtube.com/watch?v=WFR3lOm_xhE</a:t>
            </a:r>
            <a:endParaRPr lang="en-US" dirty="0" smtClean="0"/>
          </a:p>
          <a:p>
            <a:r>
              <a:rPr lang="en-US" dirty="0" smtClean="0"/>
              <a:t>IBM computer designed to compete on the game show Jeopardy!</a:t>
            </a:r>
          </a:p>
          <a:p>
            <a:r>
              <a:rPr lang="en-US" dirty="0" smtClean="0"/>
              <a:t>Culmination of 4 years of dedicated research, and over a decade of advancements in algorithms pertaining to natural language parsing (NLP)</a:t>
            </a:r>
          </a:p>
          <a:p>
            <a:pPr eaLnBrk="1" hangingPunct="1"/>
            <a:endParaRPr lang="en-US" dirty="0" smtClean="0"/>
          </a:p>
        </p:txBody>
      </p:sp>
    </p:spTree>
    <p:extLst>
      <p:ext uri="{BB962C8B-B14F-4D97-AF65-F5344CB8AC3E}">
        <p14:creationId xmlns:p14="http://schemas.microsoft.com/office/powerpoint/2010/main" val="41805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228600"/>
            <a:ext cx="7772400" cy="711200"/>
          </a:xfrm>
        </p:spPr>
        <p:txBody>
          <a:bodyPr/>
          <a:lstStyle/>
          <a:p>
            <a:pPr eaLnBrk="1" hangingPunct="1"/>
            <a:r>
              <a:rPr lang="en-US" sz="4000" smtClean="0"/>
              <a:t>How Does Watson Fit in?</a:t>
            </a:r>
          </a:p>
        </p:txBody>
      </p:sp>
      <p:graphicFrame>
        <p:nvGraphicFramePr>
          <p:cNvPr id="121969" name="Group 113"/>
          <p:cNvGraphicFramePr>
            <a:graphicFrameLocks noGrp="1"/>
          </p:cNvGraphicFramePr>
          <p:nvPr/>
        </p:nvGraphicFramePr>
        <p:xfrm>
          <a:off x="457200" y="990600"/>
          <a:ext cx="8229600" cy="5159376"/>
        </p:xfrm>
        <a:graphic>
          <a:graphicData uri="http://schemas.openxmlformats.org/drawingml/2006/table">
            <a:tbl>
              <a:tblPr/>
              <a:tblGrid>
                <a:gridCol w="3962400"/>
                <a:gridCol w="4267200"/>
              </a:tblGrid>
              <a:tr h="2579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sng" strike="noStrike" cap="none" normalizeH="0" baseline="0" smtClean="0">
                          <a:ln>
                            <a:noFill/>
                          </a:ln>
                          <a:solidFill>
                            <a:schemeClr val="tx1"/>
                          </a:solidFill>
                          <a:effectLst/>
                          <a:latin typeface="Tw Cen MT" pitchFamily="34" charset="0"/>
                        </a:rPr>
                        <a:t>Systems that think like humans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exciting new effort to make computers think… machines with minds, in the full and literal sense.” (Haugeland, 1985)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automation of] activities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 that we associate with human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thinking, activities such as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decision-making,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problem solving, learning…” (Bellman, 1978)</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sng" strike="noStrike" cap="none" normalizeH="0" baseline="0" smtClean="0">
                          <a:ln>
                            <a:noFill/>
                          </a:ln>
                          <a:solidFill>
                            <a:schemeClr val="tx1"/>
                          </a:solidFill>
                          <a:effectLst/>
                          <a:latin typeface="Tw Cen MT" pitchFamily="34" charset="0"/>
                        </a:rPr>
                        <a:t>Systems that think rationally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study of mental faculties through the use of computational models.” (Charniak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and McDermott, 1985)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study of the computations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that make it possible to perceive,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reason, and act.”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(Winston, 1972)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96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sng" strike="noStrike" cap="none" normalizeH="0" baseline="0" smtClean="0">
                          <a:ln>
                            <a:noFill/>
                          </a:ln>
                          <a:solidFill>
                            <a:schemeClr val="tx1"/>
                          </a:solidFill>
                          <a:effectLst/>
                          <a:latin typeface="Tw Cen MT" pitchFamily="34" charset="0"/>
                        </a:rPr>
                        <a:t>Systems that act like humans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art of creating machines that perform functions that require intelligence when performed by people” (Kurzweil, 1990)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study of how to make computers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 do things at which, at the moment,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people are better (Rich and Knight,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1991)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sng" strike="noStrike" cap="none" normalizeH="0" baseline="0" smtClean="0">
                          <a:ln>
                            <a:noFill/>
                          </a:ln>
                          <a:solidFill>
                            <a:schemeClr val="tx1"/>
                          </a:solidFill>
                          <a:effectLst/>
                          <a:latin typeface="Tw Cen MT" pitchFamily="34" charset="0"/>
                        </a:rPr>
                        <a:t>Systems that act rationally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“The branch of computer science that is concerned with the automation of intelligent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behavior.” (Luger and Stubblefield, 1993)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“Computational intelligence is the study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of the design of intelligent agents.”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(Poole et al., 1998)</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w Cen MT" pitchFamily="34" charset="0"/>
                        </a:rPr>
                        <a:t>“AI… is concerned with intelligent behavior in artifacts.” (Nilsson, 1998)</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9950" name="Picture 80" descr="See full size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288" y="1828800"/>
            <a:ext cx="866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86" descr="200px-Aristotle_Altemps_Inv8575">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8711" t="4395" r="8835" b="25275"/>
          <a:stretch>
            <a:fillRect/>
          </a:stretch>
        </p:blipFill>
        <p:spPr bwMode="auto">
          <a:xfrm>
            <a:off x="7543800" y="1828800"/>
            <a:ext cx="106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2" name="Picture 88" descr="See full size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8225" y="4800600"/>
            <a:ext cx="7207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3" name="Text Box 89"/>
          <p:cNvSpPr txBox="1">
            <a:spLocks noChangeArrowheads="1"/>
          </p:cNvSpPr>
          <p:nvPr/>
        </p:nvSpPr>
        <p:spPr bwMode="auto">
          <a:xfrm>
            <a:off x="1905000" y="5715000"/>
            <a:ext cx="24384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sz="1600" b="1">
                <a:latin typeface="Tw Cen MT" pitchFamily="34" charset="0"/>
              </a:rPr>
              <a:t>Alan Turing (1912-1954)</a:t>
            </a:r>
          </a:p>
        </p:txBody>
      </p:sp>
      <p:sp>
        <p:nvSpPr>
          <p:cNvPr id="39954" name="Text Box 90"/>
          <p:cNvSpPr txBox="1">
            <a:spLocks noChangeArrowheads="1"/>
          </p:cNvSpPr>
          <p:nvPr/>
        </p:nvSpPr>
        <p:spPr bwMode="auto">
          <a:xfrm>
            <a:off x="6324600" y="3159125"/>
            <a:ext cx="24384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sz="1600" b="1">
                <a:latin typeface="Tw Cen MT" pitchFamily="34" charset="0"/>
              </a:rPr>
              <a:t>Aristotle (384BC -322BC)</a:t>
            </a:r>
          </a:p>
        </p:txBody>
      </p:sp>
      <p:sp>
        <p:nvSpPr>
          <p:cNvPr id="39955" name="Text Box 91"/>
          <p:cNvSpPr txBox="1">
            <a:spLocks noChangeArrowheads="1"/>
          </p:cNvSpPr>
          <p:nvPr/>
        </p:nvSpPr>
        <p:spPr bwMode="auto">
          <a:xfrm>
            <a:off x="1905000" y="2971800"/>
            <a:ext cx="25908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sz="1600" b="1">
                <a:latin typeface="Tw Cen MT" pitchFamily="34" charset="0"/>
              </a:rPr>
              <a:t>Richard Bellman (1920-84)</a:t>
            </a:r>
          </a:p>
        </p:txBody>
      </p:sp>
      <p:pic>
        <p:nvPicPr>
          <p:cNvPr id="39956" name="Picture 97" descr="See full size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7013" y="4191000"/>
            <a:ext cx="9159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7" name="Text Box 102"/>
          <p:cNvSpPr txBox="1">
            <a:spLocks noChangeArrowheads="1"/>
          </p:cNvSpPr>
          <p:nvPr/>
        </p:nvSpPr>
        <p:spPr bwMode="auto">
          <a:xfrm>
            <a:off x="6172200" y="5292725"/>
            <a:ext cx="25908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sz="1600" b="1">
                <a:latin typeface="Tw Cen MT" pitchFamily="34" charset="0"/>
              </a:rPr>
              <a:t>Thomas Bayes (1702-1761)</a:t>
            </a:r>
          </a:p>
        </p:txBody>
      </p:sp>
    </p:spTree>
    <p:extLst>
      <p:ext uri="{BB962C8B-B14F-4D97-AF65-F5344CB8AC3E}">
        <p14:creationId xmlns:p14="http://schemas.microsoft.com/office/powerpoint/2010/main" val="2268391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Chess and Go</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495800"/>
            <a:ext cx="2592388"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6863"/>
            <a:ext cx="34099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388" y="4868863"/>
            <a:ext cx="34099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8" y="1925638"/>
            <a:ext cx="701992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612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228600"/>
            <a:ext cx="8305800" cy="685800"/>
          </a:xfrm>
        </p:spPr>
        <p:txBody>
          <a:bodyPr/>
          <a:lstStyle/>
          <a:p>
            <a:r>
              <a:rPr lang="en-US" sz="3200" smtClean="0"/>
              <a:t>Jeopardy Requires a Broad Knowledge Base</a:t>
            </a:r>
          </a:p>
        </p:txBody>
      </p:sp>
      <p:sp>
        <p:nvSpPr>
          <p:cNvPr id="41987" name="Content Placeholder 2"/>
          <p:cNvSpPr>
            <a:spLocks noGrp="1"/>
          </p:cNvSpPr>
          <p:nvPr>
            <p:ph idx="1"/>
          </p:nvPr>
        </p:nvSpPr>
        <p:spPr>
          <a:xfrm>
            <a:off x="395288" y="1528763"/>
            <a:ext cx="3962400" cy="4724400"/>
          </a:xfrm>
        </p:spPr>
        <p:txBody>
          <a:bodyPr/>
          <a:lstStyle/>
          <a:p>
            <a:r>
              <a:rPr lang="en-US" sz="2400" smtClean="0">
                <a:hlinkClick r:id="rId3"/>
              </a:rPr>
              <a:t>http://j-archive.com/</a:t>
            </a:r>
            <a:endParaRPr lang="en-US" sz="2400" smtClean="0"/>
          </a:p>
          <a:p>
            <a:r>
              <a:rPr lang="en-US" sz="2400" smtClean="0"/>
              <a:t>Factual knowledge</a:t>
            </a:r>
          </a:p>
          <a:p>
            <a:pPr lvl="1"/>
            <a:r>
              <a:rPr lang="en-US" sz="2400" smtClean="0"/>
              <a:t>History, science, politics</a:t>
            </a:r>
          </a:p>
          <a:p>
            <a:r>
              <a:rPr lang="en-US" sz="2400" smtClean="0"/>
              <a:t>Commonsense knowledge</a:t>
            </a:r>
          </a:p>
          <a:p>
            <a:pPr lvl="1"/>
            <a:r>
              <a:rPr lang="en-US" sz="2400" smtClean="0"/>
              <a:t>E.g., naïve physics and gender</a:t>
            </a:r>
          </a:p>
          <a:p>
            <a:r>
              <a:rPr lang="en-US" sz="2400" smtClean="0"/>
              <a:t>Vagueness, obfuscation, uncertainty</a:t>
            </a:r>
          </a:p>
          <a:p>
            <a:pPr lvl="1"/>
            <a:r>
              <a:rPr lang="en-US" sz="2400" smtClean="0"/>
              <a:t>E.g., “KISS”ing music</a:t>
            </a:r>
          </a:p>
          <a:p>
            <a:endParaRPr lang="en-US" sz="2400" smtClean="0"/>
          </a:p>
        </p:txBody>
      </p:sp>
      <p:pic>
        <p:nvPicPr>
          <p:cNvPr id="4198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066800"/>
            <a:ext cx="49403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122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zh-CN" sz="3600" smtClean="0">
                <a:latin typeface="Verdana" pitchFamily="34" charset="0"/>
              </a:rPr>
              <a:t>Course Basics</a:t>
            </a:r>
          </a:p>
        </p:txBody>
      </p:sp>
      <p:sp>
        <p:nvSpPr>
          <p:cNvPr id="492547" name="Rectangle 3"/>
          <p:cNvSpPr>
            <a:spLocks noGrp="1" noChangeArrowheads="1"/>
          </p:cNvSpPr>
          <p:nvPr>
            <p:ph type="body" idx="1"/>
          </p:nvPr>
        </p:nvSpPr>
        <p:spPr/>
        <p:txBody>
          <a:bodyPr>
            <a:normAutofit/>
          </a:bodyPr>
          <a:lstStyle/>
          <a:p>
            <a:pPr lvl="1"/>
            <a:endParaRPr lang="en-US" altLang="zh-CN" sz="1000" dirty="0" smtClean="0"/>
          </a:p>
          <a:p>
            <a:r>
              <a:rPr lang="en-US" altLang="zh-CN" sz="2400" dirty="0" smtClean="0"/>
              <a:t>Office hour (</a:t>
            </a:r>
            <a:r>
              <a:rPr lang="en-US" dirty="0" smtClean="0"/>
              <a:t>Room </a:t>
            </a:r>
            <a:r>
              <a:rPr lang="en-US" dirty="0"/>
              <a:t>2148, Winslow </a:t>
            </a:r>
            <a:r>
              <a:rPr lang="en-US" dirty="0" smtClean="0"/>
              <a:t>Building)</a:t>
            </a:r>
            <a:endParaRPr lang="en-US" altLang="zh-CN" sz="2400" dirty="0" smtClean="0"/>
          </a:p>
          <a:p>
            <a:pPr lvl="1"/>
            <a:r>
              <a:rPr lang="en-US" sz="2200" dirty="0" smtClean="0"/>
              <a:t>11:30pm-12:30pm </a:t>
            </a:r>
            <a:r>
              <a:rPr lang="en-US" sz="2200" dirty="0"/>
              <a:t>Wednesday</a:t>
            </a:r>
            <a:endParaRPr lang="en-US" altLang="zh-CN" sz="2200" dirty="0"/>
          </a:p>
          <a:p>
            <a:r>
              <a:rPr lang="en-US" altLang="zh-CN" sz="2400" dirty="0" smtClean="0"/>
              <a:t>TA Office hour (Room 1108, Winslow Building)</a:t>
            </a:r>
          </a:p>
          <a:p>
            <a:pPr lvl="1"/>
            <a:r>
              <a:rPr lang="en-US" altLang="zh-CN" sz="2000" dirty="0" smtClean="0"/>
              <a:t>11:30am-12:30pm Wednesday</a:t>
            </a:r>
            <a:endParaRPr lang="en-US" altLang="zh-CN" sz="2000" dirty="0" smtClean="0"/>
          </a:p>
          <a:p>
            <a:r>
              <a:rPr lang="en-US" altLang="zh-CN" sz="2400" dirty="0" smtClean="0"/>
              <a:t>Raise up any questions and participate discussions at the mailing </a:t>
            </a:r>
            <a:r>
              <a:rPr lang="en-US" altLang="zh-CN" sz="2400" dirty="0" smtClean="0"/>
              <a:t>list</a:t>
            </a:r>
            <a:endParaRPr lang="en-US" altLang="zh-CN" sz="2400" dirty="0" smtClean="0"/>
          </a:p>
          <a:p>
            <a:r>
              <a:rPr lang="en-US" altLang="zh-CN" sz="2400" dirty="0" smtClean="0"/>
              <a:t>Feel free to drop me email for any questions and feedback: </a:t>
            </a:r>
            <a:r>
              <a:rPr lang="en-US" altLang="zh-CN" dirty="0" smtClean="0">
                <a:hlinkClick r:id="rId3"/>
              </a:rPr>
              <a:t>jih@rpi.edu</a:t>
            </a:r>
            <a:endParaRPr lang="en-US" altLang="zh-CN" dirty="0" smtClean="0"/>
          </a:p>
          <a:p>
            <a:endParaRPr lang="en-US" altLang="zh-CN" sz="1100" dirty="0" smtClean="0"/>
          </a:p>
        </p:txBody>
      </p:sp>
    </p:spTree>
    <p:extLst>
      <p:ext uri="{BB962C8B-B14F-4D97-AF65-F5344CB8AC3E}">
        <p14:creationId xmlns:p14="http://schemas.microsoft.com/office/powerpoint/2010/main" val="1452122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2547">
                                            <p:txEl>
                                              <p:pRg st="1" end="1"/>
                                            </p:txEl>
                                          </p:spTgt>
                                        </p:tgtEl>
                                        <p:attrNameLst>
                                          <p:attrName>style.visibility</p:attrName>
                                        </p:attrNameLst>
                                      </p:cBhvr>
                                      <p:to>
                                        <p:strVal val="visible"/>
                                      </p:to>
                                    </p:set>
                                    <p:animEffect transition="in" filter="blinds(horizontal)">
                                      <p:cBhvr>
                                        <p:cTn id="7" dur="500"/>
                                        <p:tgtEl>
                                          <p:spTgt spid="49254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92547">
                                            <p:txEl>
                                              <p:pRg st="2" end="2"/>
                                            </p:txEl>
                                          </p:spTgt>
                                        </p:tgtEl>
                                        <p:attrNameLst>
                                          <p:attrName>style.visibility</p:attrName>
                                        </p:attrNameLst>
                                      </p:cBhvr>
                                      <p:to>
                                        <p:strVal val="visible"/>
                                      </p:to>
                                    </p:set>
                                    <p:animEffect transition="in" filter="blinds(horizontal)">
                                      <p:cBhvr>
                                        <p:cTn id="10" dur="500"/>
                                        <p:tgtEl>
                                          <p:spTgt spid="49254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92547">
                                            <p:txEl>
                                              <p:pRg st="3" end="3"/>
                                            </p:txEl>
                                          </p:spTgt>
                                        </p:tgtEl>
                                        <p:attrNameLst>
                                          <p:attrName>style.visibility</p:attrName>
                                        </p:attrNameLst>
                                      </p:cBhvr>
                                      <p:to>
                                        <p:strVal val="visible"/>
                                      </p:to>
                                    </p:set>
                                    <p:animEffect transition="in" filter="blinds(horizontal)">
                                      <p:cBhvr>
                                        <p:cTn id="13" dur="500"/>
                                        <p:tgtEl>
                                          <p:spTgt spid="49254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92547">
                                            <p:txEl>
                                              <p:pRg st="4" end="4"/>
                                            </p:txEl>
                                          </p:spTgt>
                                        </p:tgtEl>
                                        <p:attrNameLst>
                                          <p:attrName>style.visibility</p:attrName>
                                        </p:attrNameLst>
                                      </p:cBhvr>
                                      <p:to>
                                        <p:strVal val="visible"/>
                                      </p:to>
                                    </p:set>
                                    <p:animEffect transition="in" filter="blinds(horizontal)">
                                      <p:cBhvr>
                                        <p:cTn id="16" dur="500"/>
                                        <p:tgtEl>
                                          <p:spTgt spid="49254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92547">
                                            <p:txEl>
                                              <p:pRg st="5" end="5"/>
                                            </p:txEl>
                                          </p:spTgt>
                                        </p:tgtEl>
                                        <p:attrNameLst>
                                          <p:attrName>style.visibility</p:attrName>
                                        </p:attrNameLst>
                                      </p:cBhvr>
                                      <p:to>
                                        <p:strVal val="visible"/>
                                      </p:to>
                                    </p:set>
                                    <p:animEffect transition="in" filter="blinds(horizontal)">
                                      <p:cBhvr>
                                        <p:cTn id="19" dur="500"/>
                                        <p:tgtEl>
                                          <p:spTgt spid="492547">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92547">
                                            <p:txEl>
                                              <p:pRg st="6" end="6"/>
                                            </p:txEl>
                                          </p:spTgt>
                                        </p:tgtEl>
                                        <p:attrNameLst>
                                          <p:attrName>style.visibility</p:attrName>
                                        </p:attrNameLst>
                                      </p:cBhvr>
                                      <p:to>
                                        <p:strVal val="visible"/>
                                      </p:to>
                                    </p:set>
                                    <p:animEffect transition="in" filter="blinds(horizontal)">
                                      <p:cBhvr>
                                        <p:cTn id="22" dur="500"/>
                                        <p:tgtEl>
                                          <p:spTgt spid="4925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The Questions: Solution Methods</a:t>
            </a:r>
          </a:p>
        </p:txBody>
      </p:sp>
      <p:sp>
        <p:nvSpPr>
          <p:cNvPr id="43011" name="Content Placeholder 2"/>
          <p:cNvSpPr>
            <a:spLocks noGrp="1"/>
          </p:cNvSpPr>
          <p:nvPr>
            <p:ph idx="1"/>
          </p:nvPr>
        </p:nvSpPr>
        <p:spPr/>
        <p:txBody>
          <a:bodyPr/>
          <a:lstStyle/>
          <a:p>
            <a:r>
              <a:rPr lang="en-US" sz="2400" smtClean="0"/>
              <a:t>Factoid questions</a:t>
            </a:r>
          </a:p>
          <a:p>
            <a:endParaRPr lang="en-US" sz="2400" smtClean="0"/>
          </a:p>
          <a:p>
            <a:endParaRPr lang="en-US" sz="2400" smtClean="0"/>
          </a:p>
          <a:p>
            <a:r>
              <a:rPr lang="en-US" sz="2400" smtClean="0"/>
              <a:t>Decomposition</a:t>
            </a:r>
          </a:p>
          <a:p>
            <a:endParaRPr lang="en-US" sz="2400" smtClean="0"/>
          </a:p>
          <a:p>
            <a:endParaRPr lang="en-US" sz="2400" smtClean="0"/>
          </a:p>
          <a:p>
            <a:r>
              <a:rPr lang="en-US" sz="2400" smtClean="0"/>
              <a:t>Puzzles</a:t>
            </a:r>
          </a:p>
          <a:p>
            <a:pPr lvl="1"/>
            <a:endParaRPr lang="en-US" smtClean="0"/>
          </a:p>
        </p:txBody>
      </p:sp>
      <p:pic>
        <p:nvPicPr>
          <p:cNvPr id="430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590800"/>
            <a:ext cx="4456113"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572000"/>
            <a:ext cx="49514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371600"/>
            <a:ext cx="4991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675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914400" y="228600"/>
            <a:ext cx="8077200" cy="1066800"/>
          </a:xfrm>
        </p:spPr>
        <p:txBody>
          <a:bodyPr/>
          <a:lstStyle/>
          <a:p>
            <a:r>
              <a:rPr lang="en-US" smtClean="0"/>
              <a:t>Precision vs. Percentage Attempted</a:t>
            </a: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43000"/>
            <a:ext cx="61722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752600" y="5791200"/>
            <a:ext cx="5211763" cy="461963"/>
          </a:xfrm>
          <a:prstGeom prst="rect">
            <a:avLst/>
          </a:prstGeom>
          <a:noFill/>
        </p:spPr>
        <p:txBody>
          <a:bodyPr wrap="none">
            <a:spAutoFit/>
          </a:bodyPr>
          <a:lstStyle/>
          <a:p>
            <a:pPr>
              <a:defRPr/>
            </a:pPr>
            <a:r>
              <a:rPr lang="en-US" dirty="0">
                <a:latin typeface="+mn-lt"/>
                <a:ea typeface="宋体" charset="-122"/>
              </a:rPr>
              <a:t>Upper line: perfect confidence estimation</a:t>
            </a:r>
          </a:p>
        </p:txBody>
      </p:sp>
    </p:spTree>
    <p:extLst>
      <p:ext uri="{BB962C8B-B14F-4D97-AF65-F5344CB8AC3E}">
        <p14:creationId xmlns:p14="http://schemas.microsoft.com/office/powerpoint/2010/main" val="3868565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04800"/>
            <a:ext cx="8229600" cy="990600"/>
          </a:xfrm>
        </p:spPr>
        <p:txBody>
          <a:bodyPr/>
          <a:lstStyle/>
          <a:p>
            <a:r>
              <a:rPr lang="en-US" dirty="0" smtClean="0"/>
              <a:t>Champion Human Performance</a:t>
            </a:r>
          </a:p>
        </p:txBody>
      </p:sp>
      <p:sp>
        <p:nvSpPr>
          <p:cNvPr id="46083" name="Content Placeholder 2"/>
          <p:cNvSpPr>
            <a:spLocks noGrp="1"/>
          </p:cNvSpPr>
          <p:nvPr>
            <p:ph idx="1"/>
          </p:nvPr>
        </p:nvSpPr>
        <p:spPr>
          <a:xfrm>
            <a:off x="685800" y="5638800"/>
            <a:ext cx="7772400" cy="533400"/>
          </a:xfrm>
        </p:spPr>
        <p:txBody>
          <a:bodyPr/>
          <a:lstStyle/>
          <a:p>
            <a:r>
              <a:rPr lang="en-US" smtClean="0"/>
              <a:t>Dark dots correspond to Ken Jenning’s games</a:t>
            </a:r>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43000"/>
            <a:ext cx="7162800"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4875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Overarching Principles</a:t>
            </a:r>
          </a:p>
        </p:txBody>
      </p:sp>
      <p:sp>
        <p:nvSpPr>
          <p:cNvPr id="3" name="Content Placeholder 2"/>
          <p:cNvSpPr>
            <a:spLocks noGrp="1"/>
          </p:cNvSpPr>
          <p:nvPr>
            <p:ph idx="1"/>
          </p:nvPr>
        </p:nvSpPr>
        <p:spPr/>
        <p:txBody>
          <a:bodyPr/>
          <a:lstStyle/>
          <a:p>
            <a:pPr>
              <a:buFont typeface="Wingdings" pitchFamily="64" charset="2"/>
              <a:buChar char="n"/>
              <a:defRPr/>
            </a:pPr>
            <a:r>
              <a:rPr lang="en-US" dirty="0" smtClean="0"/>
              <a:t>Massive parallelism</a:t>
            </a:r>
          </a:p>
          <a:p>
            <a:pPr>
              <a:buFont typeface="Wingdings" pitchFamily="64" charset="2"/>
              <a:buChar char="n"/>
              <a:defRPr/>
            </a:pPr>
            <a:r>
              <a:rPr lang="en-US" dirty="0" smtClean="0"/>
              <a:t>Many experts</a:t>
            </a:r>
          </a:p>
          <a:p>
            <a:pPr lvl="1">
              <a:buFont typeface="Wingdings" pitchFamily="64" charset="2"/>
              <a:buChar char="n"/>
              <a:defRPr/>
            </a:pPr>
            <a:r>
              <a:rPr lang="en-US" dirty="0" smtClean="0">
                <a:cs typeface="+mn-cs"/>
              </a:rPr>
              <a:t>Facilitate the integration, application, and contextual evaluation of a wide range of loosely coupled probabilistic question and content analytics.</a:t>
            </a:r>
          </a:p>
          <a:p>
            <a:pPr>
              <a:buFont typeface="Wingdings" pitchFamily="64" charset="2"/>
              <a:buChar char="n"/>
              <a:defRPr/>
            </a:pPr>
            <a:r>
              <a:rPr lang="en-US" dirty="0" smtClean="0"/>
              <a:t>Pervasive confidence estimation</a:t>
            </a:r>
          </a:p>
          <a:p>
            <a:pPr>
              <a:buFont typeface="Wingdings" pitchFamily="64" charset="2"/>
              <a:buChar char="n"/>
              <a:defRPr/>
            </a:pPr>
            <a:r>
              <a:rPr lang="en-US" dirty="0" smtClean="0"/>
              <a:t>Integrate shallow and deep knowledge</a:t>
            </a:r>
            <a:endParaRPr lang="en-US" dirty="0"/>
          </a:p>
        </p:txBody>
      </p:sp>
    </p:spTree>
    <p:extLst>
      <p:ext uri="{BB962C8B-B14F-4D97-AF65-F5344CB8AC3E}">
        <p14:creationId xmlns:p14="http://schemas.microsoft.com/office/powerpoint/2010/main" val="531276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r>
              <a:rPr lang="en-US" altLang="zh-CN" dirty="0" smtClean="0"/>
              <a:t>Introduction to Watson</a:t>
            </a:r>
          </a:p>
          <a:p>
            <a:pPr>
              <a:buFont typeface="Wingdings" pitchFamily="2" charset="2"/>
              <a:buChar char="Ø"/>
            </a:pPr>
            <a:r>
              <a:rPr lang="en-US" altLang="zh-CN" dirty="0" smtClean="0"/>
              <a:t>Watson in NLP View</a:t>
            </a:r>
          </a:p>
          <a:p>
            <a:r>
              <a:rPr lang="en-US" altLang="zh-CN" dirty="0" smtClean="0"/>
              <a:t>Machine Learning for NLP</a:t>
            </a:r>
          </a:p>
          <a:p>
            <a:r>
              <a:rPr lang="en-US" altLang="zh-CN" dirty="0" smtClean="0"/>
              <a:t>Why NLP is Hard</a:t>
            </a:r>
          </a:p>
        </p:txBody>
      </p:sp>
    </p:spTree>
    <p:extLst>
      <p:ext uri="{BB962C8B-B14F-4D97-AF65-F5344CB8AC3E}">
        <p14:creationId xmlns:p14="http://schemas.microsoft.com/office/powerpoint/2010/main" val="4289010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An NLP view of Watson</a:t>
            </a:r>
          </a:p>
        </p:txBody>
      </p:sp>
      <p:pic>
        <p:nvPicPr>
          <p:cNvPr id="51204" name="Picture 4"/>
          <p:cNvPicPr>
            <a:picLocks noChangeAspect="1" noChangeArrowheads="1"/>
          </p:cNvPicPr>
          <p:nvPr/>
        </p:nvPicPr>
        <p:blipFill>
          <a:blip r:embed="rId3"/>
          <a:srcRect/>
          <a:stretch>
            <a:fillRect/>
          </a:stretch>
        </p:blipFill>
        <p:spPr bwMode="auto">
          <a:xfrm>
            <a:off x="538163" y="1628775"/>
            <a:ext cx="8067675" cy="49720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968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Key NLP Components</a:t>
            </a:r>
          </a:p>
        </p:txBody>
      </p:sp>
      <p:sp>
        <p:nvSpPr>
          <p:cNvPr id="49155" name="Content Placeholder 2"/>
          <p:cNvSpPr>
            <a:spLocks noGrp="1"/>
          </p:cNvSpPr>
          <p:nvPr>
            <p:ph idx="1"/>
          </p:nvPr>
        </p:nvSpPr>
        <p:spPr/>
        <p:txBody>
          <a:bodyPr>
            <a:normAutofit lnSpcReduction="10000"/>
          </a:bodyPr>
          <a:lstStyle/>
          <a:p>
            <a:r>
              <a:rPr lang="en-US" sz="1800" dirty="0" smtClean="0"/>
              <a:t>Baseline Search</a:t>
            </a:r>
          </a:p>
          <a:p>
            <a:pPr lvl="1"/>
            <a:r>
              <a:rPr lang="en-US" sz="1800" dirty="0" smtClean="0"/>
              <a:t>Math basics, Information Retrieval</a:t>
            </a:r>
          </a:p>
          <a:p>
            <a:r>
              <a:rPr lang="en-US" sz="1800" dirty="0" smtClean="0"/>
              <a:t>Question Understanding</a:t>
            </a:r>
          </a:p>
          <a:p>
            <a:pPr lvl="1"/>
            <a:r>
              <a:rPr lang="en-US" sz="1800" dirty="0" smtClean="0"/>
              <a:t>Lexical Analysis, Part-of-Speech Tagging, Parsing</a:t>
            </a:r>
          </a:p>
          <a:p>
            <a:r>
              <a:rPr lang="en-US" sz="1800" dirty="0" smtClean="0"/>
              <a:t>Deep Document Understanding</a:t>
            </a:r>
          </a:p>
          <a:p>
            <a:pPr lvl="1"/>
            <a:r>
              <a:rPr lang="en-US" sz="1800" dirty="0" smtClean="0"/>
              <a:t>Syntactic Parsing</a:t>
            </a:r>
          </a:p>
          <a:p>
            <a:pPr lvl="1"/>
            <a:r>
              <a:rPr lang="en-US" sz="1800" dirty="0" smtClean="0"/>
              <a:t>Semantic Role Labeling</a:t>
            </a:r>
          </a:p>
          <a:p>
            <a:pPr lvl="1"/>
            <a:r>
              <a:rPr lang="en-US" sz="1800" dirty="0" smtClean="0"/>
              <a:t>Dependency Parsing</a:t>
            </a:r>
          </a:p>
          <a:p>
            <a:pPr lvl="1"/>
            <a:r>
              <a:rPr lang="en-US" sz="1800" dirty="0" smtClean="0"/>
              <a:t>Name Tagging</a:t>
            </a:r>
          </a:p>
          <a:p>
            <a:pPr lvl="1"/>
            <a:r>
              <a:rPr lang="en-US" sz="1800" dirty="0" err="1" smtClean="0"/>
              <a:t>Coreference</a:t>
            </a:r>
            <a:r>
              <a:rPr lang="en-US" sz="1800" dirty="0" smtClean="0"/>
              <a:t> Resolution</a:t>
            </a:r>
          </a:p>
          <a:p>
            <a:pPr lvl="1"/>
            <a:r>
              <a:rPr lang="en-US" sz="1800" dirty="0" smtClean="0"/>
              <a:t>Relation Extraction</a:t>
            </a:r>
          </a:p>
          <a:p>
            <a:pPr lvl="1"/>
            <a:r>
              <a:rPr lang="en-US" sz="1800" dirty="0" smtClean="0"/>
              <a:t>Temporal Information Extraction</a:t>
            </a:r>
          </a:p>
          <a:p>
            <a:pPr lvl="1"/>
            <a:r>
              <a:rPr lang="en-US" sz="1800" dirty="0" smtClean="0"/>
              <a:t>Event Extraction</a:t>
            </a:r>
          </a:p>
          <a:p>
            <a:r>
              <a:rPr lang="en-US" sz="1800" dirty="0" smtClean="0"/>
              <a:t>Answer Ranking, Confidence Estimation</a:t>
            </a:r>
          </a:p>
          <a:p>
            <a:r>
              <a:rPr lang="en-US" sz="1800" dirty="0" smtClean="0"/>
              <a:t>Knowledge Base Construction, Population and Utilization</a:t>
            </a:r>
          </a:p>
        </p:txBody>
      </p:sp>
    </p:spTree>
    <p:extLst>
      <p:ext uri="{BB962C8B-B14F-4D97-AF65-F5344CB8AC3E}">
        <p14:creationId xmlns:p14="http://schemas.microsoft.com/office/powerpoint/2010/main" val="3800183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altLang="zh-CN" sz="3600" smtClean="0">
                <a:latin typeface="Verdana" pitchFamily="34" charset="0"/>
              </a:rPr>
              <a:t>What We have as Input</a:t>
            </a:r>
          </a:p>
        </p:txBody>
      </p:sp>
      <p:sp>
        <p:nvSpPr>
          <p:cNvPr id="54276" name="Rectangle 3"/>
          <p:cNvSpPr>
            <a:spLocks noGrp="1" noChangeArrowheads="1"/>
          </p:cNvSpPr>
          <p:nvPr>
            <p:ph type="body" idx="1"/>
          </p:nvPr>
        </p:nvSpPr>
        <p:spPr/>
        <p:txBody>
          <a:bodyPr/>
          <a:lstStyle/>
          <a:p>
            <a:pPr eaLnBrk="1" hangingPunct="1"/>
            <a:r>
              <a:rPr lang="en-US" altLang="zh-CN" sz="2400" smtClean="0"/>
              <a:t>Question: when and where did Billy Mays die?</a:t>
            </a:r>
          </a:p>
          <a:p>
            <a:pPr eaLnBrk="1" hangingPunct="1"/>
            <a:endParaRPr lang="en-US" altLang="zh-CN" sz="2400" smtClean="0"/>
          </a:p>
          <a:p>
            <a:pPr eaLnBrk="1" hangingPunct="1"/>
            <a:r>
              <a:rPr lang="en-US" altLang="zh-CN" sz="2400" smtClean="0"/>
              <a:t>Source Collection: millions of news, web blogs, discussion forums, tweets, Wikipedia, …</a:t>
            </a:r>
          </a:p>
          <a:p>
            <a:pPr eaLnBrk="1" hangingPunct="1"/>
            <a:endParaRPr lang="en-US" altLang="zh-CN" sz="2400" smtClean="0"/>
          </a:p>
          <a:p>
            <a:pPr eaLnBrk="1" hangingPunct="1"/>
            <a:r>
              <a:rPr lang="en-US" altLang="zh-CN" sz="2400" smtClean="0"/>
              <a:t>Question Parsing: </a:t>
            </a:r>
          </a:p>
          <a:p>
            <a:pPr eaLnBrk="1" hangingPunct="1"/>
            <a:r>
              <a:rPr lang="en-US" altLang="zh-CN" sz="2400" smtClean="0"/>
              <a:t>[Billy Mays, date-of-death]</a:t>
            </a:r>
          </a:p>
          <a:p>
            <a:pPr eaLnBrk="1" hangingPunct="1"/>
            <a:r>
              <a:rPr lang="en-US" altLang="zh-CN" sz="2400" smtClean="0"/>
              <a:t>[Billy Mays, place-of-death]</a:t>
            </a:r>
          </a:p>
          <a:p>
            <a:pPr eaLnBrk="1" hangingPunct="1"/>
            <a:endParaRPr lang="en-US" altLang="zh-CN" sz="2400" smtClean="0"/>
          </a:p>
          <a:p>
            <a:pPr lvl="1" eaLnBrk="1" hangingPunct="1">
              <a:buFont typeface="Wingdings" pitchFamily="2" charset="2"/>
              <a:buNone/>
            </a:pPr>
            <a:endParaRPr lang="en-US" altLang="zh-CN" sz="2400" smtClean="0"/>
          </a:p>
        </p:txBody>
      </p:sp>
    </p:spTree>
    <p:extLst>
      <p:ext uri="{BB962C8B-B14F-4D97-AF65-F5344CB8AC3E}">
        <p14:creationId xmlns:p14="http://schemas.microsoft.com/office/powerpoint/2010/main" val="1548481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57200" y="228600"/>
            <a:ext cx="8229600" cy="990600"/>
          </a:xfrm>
        </p:spPr>
        <p:txBody>
          <a:bodyPr/>
          <a:lstStyle/>
          <a:p>
            <a:r>
              <a:rPr lang="en-US" dirty="0" smtClean="0"/>
              <a:t>Question Analysis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36" y="1066800"/>
            <a:ext cx="8552496"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288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2"/>
          <p:cNvSpPr txBox="1">
            <a:spLocks noChangeArrowheads="1"/>
          </p:cNvSpPr>
          <p:nvPr/>
        </p:nvSpPr>
        <p:spPr bwMode="auto">
          <a:xfrm>
            <a:off x="811213" y="303213"/>
            <a:ext cx="78041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92088" indent="-192088"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1pPr>
            <a:lvl2pPr marL="742950" indent="-28575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2pPr>
            <a:lvl3pPr marL="11430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3pPr>
            <a:lvl4pPr marL="16002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4pPr>
            <a:lvl5pPr marL="2057400" indent="-228600" defTabSz="830263">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192088" algn="l"/>
                <a:tab pos="606425" algn="l"/>
                <a:tab pos="1020763" algn="l"/>
                <a:tab pos="1435100" algn="l"/>
                <a:tab pos="1851025" algn="l"/>
                <a:tab pos="2265363" algn="l"/>
                <a:tab pos="2679700" algn="l"/>
                <a:tab pos="3095625" algn="l"/>
                <a:tab pos="3509963" algn="l"/>
                <a:tab pos="3924300" algn="l"/>
                <a:tab pos="4337050" algn="l"/>
                <a:tab pos="4754563" algn="l"/>
                <a:tab pos="5168900" algn="l"/>
                <a:tab pos="5581650" algn="l"/>
                <a:tab pos="5997575" algn="l"/>
                <a:tab pos="6413500" algn="l"/>
                <a:tab pos="6827838" algn="l"/>
                <a:tab pos="7240588" algn="l"/>
                <a:tab pos="7658100" algn="l"/>
                <a:tab pos="8072438" algn="l"/>
                <a:tab pos="8485188" algn="l"/>
              </a:tabLst>
              <a:defRPr>
                <a:solidFill>
                  <a:schemeClr val="tx1"/>
                </a:solidFill>
                <a:latin typeface="Arial" pitchFamily="34" charset="0"/>
                <a:ea typeface="宋体" pitchFamily="2" charset="-122"/>
              </a:defRPr>
            </a:lvl9pPr>
          </a:lstStyle>
          <a:p>
            <a:r>
              <a:rPr lang="en-GB" sz="3600" dirty="0">
                <a:solidFill>
                  <a:srgbClr val="C00000"/>
                </a:solidFill>
                <a:latin typeface="Verdana" pitchFamily="34" charset="0"/>
                <a:cs typeface="Arial" pitchFamily="34" charset="0"/>
              </a:rPr>
              <a:t>Part-of-Speech Tagging and Syntactic Parsing</a:t>
            </a:r>
          </a:p>
        </p:txBody>
      </p:sp>
      <p:sp>
        <p:nvSpPr>
          <p:cNvPr id="58372" name="Text Box 3"/>
          <p:cNvSpPr txBox="1">
            <a:spLocks noChangeArrowheads="1"/>
          </p:cNvSpPr>
          <p:nvPr/>
        </p:nvSpPr>
        <p:spPr bwMode="auto">
          <a:xfrm>
            <a:off x="519113" y="1328738"/>
            <a:ext cx="8031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1pPr>
            <a:lvl2pPr marL="742950" indent="-28575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2pPr>
            <a:lvl3pPr marL="11430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3pPr>
            <a:lvl4pPr marL="16002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4pPr>
            <a:lvl5pPr marL="20574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9pPr>
          </a:lstStyle>
          <a:p>
            <a:pPr>
              <a:buSzPct val="42000"/>
            </a:pPr>
            <a:endParaRPr lang="en-GB" sz="2500" i="1">
              <a:cs typeface="Times New Roman" pitchFamily="18" charset="0"/>
            </a:endParaRPr>
          </a:p>
        </p:txBody>
      </p:sp>
      <p:sp>
        <p:nvSpPr>
          <p:cNvPr id="58373" name="Rectangle 4"/>
          <p:cNvSpPr>
            <a:spLocks noChangeArrowheads="1"/>
          </p:cNvSpPr>
          <p:nvPr/>
        </p:nvSpPr>
        <p:spPr bwMode="auto">
          <a:xfrm>
            <a:off x="1400175" y="1643063"/>
            <a:ext cx="7348538"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57188" indent="-357188" defTabSz="457200" eaLnBrk="1" hangingPunct="1">
              <a:spcBef>
                <a:spcPct val="20000"/>
              </a:spcBef>
              <a:buClr>
                <a:schemeClr val="folHlink"/>
              </a:buClr>
              <a:buSzPct val="90000"/>
              <a:buFont typeface="Wingdings" pitchFamily="2" charset="2"/>
              <a:buNone/>
            </a:pPr>
            <a:endParaRPr lang="en-US" sz="2800"/>
          </a:p>
        </p:txBody>
      </p:sp>
      <p:sp>
        <p:nvSpPr>
          <p:cNvPr id="58374" name="Oval 5"/>
          <p:cNvSpPr>
            <a:spLocks noChangeArrowheads="1"/>
          </p:cNvSpPr>
          <p:nvPr/>
        </p:nvSpPr>
        <p:spPr bwMode="auto">
          <a:xfrm>
            <a:off x="4454525" y="1971675"/>
            <a:ext cx="369888" cy="273050"/>
          </a:xfrm>
          <a:prstGeom prst="ellipse">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8375" name="Rectangle 6"/>
          <p:cNvSpPr>
            <a:spLocks noChangeArrowheads="1"/>
          </p:cNvSpPr>
          <p:nvPr/>
        </p:nvSpPr>
        <p:spPr bwMode="auto">
          <a:xfrm>
            <a:off x="3916363" y="1511300"/>
            <a:ext cx="346075"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S</a:t>
            </a:r>
          </a:p>
        </p:txBody>
      </p:sp>
      <p:sp>
        <p:nvSpPr>
          <p:cNvPr id="58376" name="Rectangle 7"/>
          <p:cNvSpPr>
            <a:spLocks noChangeArrowheads="1"/>
          </p:cNvSpPr>
          <p:nvPr/>
        </p:nvSpPr>
        <p:spPr bwMode="auto">
          <a:xfrm>
            <a:off x="5176838" y="3101975"/>
            <a:ext cx="69215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VBZ</a:t>
            </a:r>
          </a:p>
        </p:txBody>
      </p:sp>
      <p:sp>
        <p:nvSpPr>
          <p:cNvPr id="58377" name="Rectangle 8"/>
          <p:cNvSpPr>
            <a:spLocks noChangeArrowheads="1"/>
          </p:cNvSpPr>
          <p:nvPr/>
        </p:nvSpPr>
        <p:spPr bwMode="auto">
          <a:xfrm>
            <a:off x="1973263" y="2378075"/>
            <a:ext cx="54610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78" name="Rectangle 9"/>
          <p:cNvSpPr>
            <a:spLocks noChangeArrowheads="1"/>
          </p:cNvSpPr>
          <p:nvPr/>
        </p:nvSpPr>
        <p:spPr bwMode="auto">
          <a:xfrm>
            <a:off x="5521325" y="2408238"/>
            <a:ext cx="52705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VP</a:t>
            </a:r>
          </a:p>
        </p:txBody>
      </p:sp>
      <p:sp>
        <p:nvSpPr>
          <p:cNvPr id="58379" name="Rectangle 10"/>
          <p:cNvSpPr>
            <a:spLocks noChangeArrowheads="1"/>
          </p:cNvSpPr>
          <p:nvPr/>
        </p:nvSpPr>
        <p:spPr bwMode="auto">
          <a:xfrm>
            <a:off x="2735263" y="3730625"/>
            <a:ext cx="54610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80" name="Rectangle 11"/>
          <p:cNvSpPr>
            <a:spLocks noChangeArrowheads="1"/>
          </p:cNvSpPr>
          <p:nvPr/>
        </p:nvSpPr>
        <p:spPr bwMode="auto">
          <a:xfrm>
            <a:off x="5757863" y="4503738"/>
            <a:ext cx="1527175"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Wonderful</a:t>
            </a:r>
          </a:p>
        </p:txBody>
      </p:sp>
      <p:sp>
        <p:nvSpPr>
          <p:cNvPr id="58381" name="Rectangle 12"/>
          <p:cNvSpPr>
            <a:spLocks noChangeArrowheads="1"/>
          </p:cNvSpPr>
          <p:nvPr/>
        </p:nvSpPr>
        <p:spPr bwMode="auto">
          <a:xfrm>
            <a:off x="3322638" y="4471988"/>
            <a:ext cx="6604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and</a:t>
            </a:r>
          </a:p>
        </p:txBody>
      </p:sp>
      <p:sp>
        <p:nvSpPr>
          <p:cNvPr id="58382" name="Rectangle 13"/>
          <p:cNvSpPr>
            <a:spLocks noChangeArrowheads="1"/>
          </p:cNvSpPr>
          <p:nvPr/>
        </p:nvSpPr>
        <p:spPr bwMode="auto">
          <a:xfrm>
            <a:off x="6870700" y="3090863"/>
            <a:ext cx="5461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383" name="Rectangle 14"/>
          <p:cNvSpPr>
            <a:spLocks noChangeArrowheads="1"/>
          </p:cNvSpPr>
          <p:nvPr/>
        </p:nvSpPr>
        <p:spPr bwMode="auto">
          <a:xfrm>
            <a:off x="1217613" y="3036888"/>
            <a:ext cx="5715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4" name="Rectangle 15"/>
          <p:cNvSpPr>
            <a:spLocks noChangeArrowheads="1"/>
          </p:cNvSpPr>
          <p:nvPr/>
        </p:nvSpPr>
        <p:spPr bwMode="auto">
          <a:xfrm>
            <a:off x="1993900" y="3036888"/>
            <a:ext cx="503238"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IN</a:t>
            </a:r>
            <a:endParaRPr lang="en-US" altLang="zh-CN" b="1">
              <a:solidFill>
                <a:srgbClr val="EAA51C"/>
              </a:solidFill>
              <a:latin typeface="Verdana" pitchFamily="34" charset="0"/>
              <a:cs typeface="Arial" pitchFamily="34" charset="0"/>
            </a:endParaRPr>
          </a:p>
        </p:txBody>
      </p:sp>
      <p:sp>
        <p:nvSpPr>
          <p:cNvPr id="58385" name="Rectangle 16"/>
          <p:cNvSpPr>
            <a:spLocks noChangeArrowheads="1"/>
          </p:cNvSpPr>
          <p:nvPr/>
        </p:nvSpPr>
        <p:spPr bwMode="auto">
          <a:xfrm>
            <a:off x="2681288" y="4459288"/>
            <a:ext cx="5715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6" name="Rectangle 17"/>
          <p:cNvSpPr>
            <a:spLocks noChangeArrowheads="1"/>
          </p:cNvSpPr>
          <p:nvPr/>
        </p:nvSpPr>
        <p:spPr bwMode="auto">
          <a:xfrm>
            <a:off x="7346950" y="3840163"/>
            <a:ext cx="5715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387" name="Rectangle 18"/>
          <p:cNvSpPr>
            <a:spLocks noChangeArrowheads="1"/>
          </p:cNvSpPr>
          <p:nvPr/>
        </p:nvSpPr>
        <p:spPr bwMode="auto">
          <a:xfrm>
            <a:off x="6219825" y="3803650"/>
            <a:ext cx="43815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JJ</a:t>
            </a:r>
            <a:endParaRPr lang="en-US" altLang="zh-CN" b="1">
              <a:solidFill>
                <a:srgbClr val="EAA51C"/>
              </a:solidFill>
              <a:latin typeface="Verdana" pitchFamily="34" charset="0"/>
              <a:cs typeface="Arial" pitchFamily="34" charset="0"/>
            </a:endParaRPr>
          </a:p>
        </p:txBody>
      </p:sp>
      <p:sp>
        <p:nvSpPr>
          <p:cNvPr id="58388" name="Rectangle 19"/>
          <p:cNvSpPr>
            <a:spLocks noChangeArrowheads="1"/>
          </p:cNvSpPr>
          <p:nvPr/>
        </p:nvSpPr>
        <p:spPr bwMode="auto">
          <a:xfrm>
            <a:off x="7272338" y="4511675"/>
            <a:ext cx="884237"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Town</a:t>
            </a:r>
          </a:p>
        </p:txBody>
      </p:sp>
      <p:sp>
        <p:nvSpPr>
          <p:cNvPr id="58389" name="Rectangle 20"/>
          <p:cNvSpPr>
            <a:spLocks noChangeArrowheads="1"/>
          </p:cNvSpPr>
          <p:nvPr/>
        </p:nvSpPr>
        <p:spPr bwMode="auto">
          <a:xfrm>
            <a:off x="896938" y="3713163"/>
            <a:ext cx="1036637"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School</a:t>
            </a:r>
          </a:p>
        </p:txBody>
      </p:sp>
      <p:sp>
        <p:nvSpPr>
          <p:cNvPr id="58390" name="Rectangle 21"/>
          <p:cNvSpPr>
            <a:spLocks noChangeArrowheads="1"/>
          </p:cNvSpPr>
          <p:nvPr/>
        </p:nvSpPr>
        <p:spPr bwMode="auto">
          <a:xfrm>
            <a:off x="1974850" y="3713163"/>
            <a:ext cx="43815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of</a:t>
            </a:r>
          </a:p>
        </p:txBody>
      </p:sp>
      <p:sp>
        <p:nvSpPr>
          <p:cNvPr id="58391" name="Rectangle 22"/>
          <p:cNvSpPr>
            <a:spLocks noChangeArrowheads="1"/>
          </p:cNvSpPr>
          <p:nvPr/>
        </p:nvSpPr>
        <p:spPr bwMode="auto">
          <a:xfrm>
            <a:off x="2371725" y="5110163"/>
            <a:ext cx="1179513"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Theatre</a:t>
            </a:r>
          </a:p>
        </p:txBody>
      </p:sp>
      <p:sp>
        <p:nvSpPr>
          <p:cNvPr id="58392" name="Rectangle 23"/>
          <p:cNvSpPr>
            <a:spLocks noChangeArrowheads="1"/>
          </p:cNvSpPr>
          <p:nvPr/>
        </p:nvSpPr>
        <p:spPr bwMode="auto">
          <a:xfrm>
            <a:off x="4838700" y="3767138"/>
            <a:ext cx="130175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presents</a:t>
            </a:r>
          </a:p>
        </p:txBody>
      </p:sp>
      <p:sp>
        <p:nvSpPr>
          <p:cNvPr id="58393" name="Line 24"/>
          <p:cNvSpPr>
            <a:spLocks noChangeShapeType="1"/>
          </p:cNvSpPr>
          <p:nvPr/>
        </p:nvSpPr>
        <p:spPr bwMode="auto">
          <a:xfrm flipH="1">
            <a:off x="2282825" y="1831975"/>
            <a:ext cx="1812925" cy="6254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394" name="Line 25"/>
          <p:cNvSpPr>
            <a:spLocks noChangeShapeType="1"/>
          </p:cNvSpPr>
          <p:nvPr/>
        </p:nvSpPr>
        <p:spPr bwMode="auto">
          <a:xfrm>
            <a:off x="4064000" y="1819275"/>
            <a:ext cx="1657350" cy="7191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395" name="Line 26"/>
          <p:cNvSpPr>
            <a:spLocks noChangeShapeType="1"/>
          </p:cNvSpPr>
          <p:nvPr/>
        </p:nvSpPr>
        <p:spPr bwMode="auto">
          <a:xfrm flipH="1">
            <a:off x="1528763" y="2674938"/>
            <a:ext cx="719137" cy="425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396" name="Line 27"/>
          <p:cNvSpPr>
            <a:spLocks noChangeShapeType="1"/>
          </p:cNvSpPr>
          <p:nvPr/>
        </p:nvSpPr>
        <p:spPr bwMode="auto">
          <a:xfrm>
            <a:off x="2233613" y="2697163"/>
            <a:ext cx="0"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397" name="Line 28"/>
          <p:cNvSpPr>
            <a:spLocks noChangeShapeType="1"/>
          </p:cNvSpPr>
          <p:nvPr/>
        </p:nvSpPr>
        <p:spPr bwMode="auto">
          <a:xfrm>
            <a:off x="2233613" y="2681288"/>
            <a:ext cx="1398587" cy="514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398" name="Line 29"/>
          <p:cNvSpPr>
            <a:spLocks noChangeShapeType="1"/>
          </p:cNvSpPr>
          <p:nvPr/>
        </p:nvSpPr>
        <p:spPr bwMode="auto">
          <a:xfrm flipH="1">
            <a:off x="1471613" y="3330575"/>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399" name="Line 30"/>
          <p:cNvSpPr>
            <a:spLocks noChangeShapeType="1"/>
          </p:cNvSpPr>
          <p:nvPr/>
        </p:nvSpPr>
        <p:spPr bwMode="auto">
          <a:xfrm flipH="1">
            <a:off x="2192338" y="3324225"/>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0" name="Line 31"/>
          <p:cNvSpPr>
            <a:spLocks noChangeShapeType="1"/>
          </p:cNvSpPr>
          <p:nvPr/>
        </p:nvSpPr>
        <p:spPr bwMode="auto">
          <a:xfrm flipH="1">
            <a:off x="2913063" y="47386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1" name="Line 32"/>
          <p:cNvSpPr>
            <a:spLocks noChangeShapeType="1"/>
          </p:cNvSpPr>
          <p:nvPr/>
        </p:nvSpPr>
        <p:spPr bwMode="auto">
          <a:xfrm flipH="1">
            <a:off x="3665538" y="3371850"/>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2" name="Line 33"/>
          <p:cNvSpPr>
            <a:spLocks noChangeShapeType="1"/>
          </p:cNvSpPr>
          <p:nvPr/>
        </p:nvSpPr>
        <p:spPr bwMode="auto">
          <a:xfrm flipH="1">
            <a:off x="4408488" y="404336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3" name="Line 34"/>
          <p:cNvSpPr>
            <a:spLocks noChangeShapeType="1"/>
          </p:cNvSpPr>
          <p:nvPr/>
        </p:nvSpPr>
        <p:spPr bwMode="auto">
          <a:xfrm flipH="1">
            <a:off x="5513388" y="34401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4" name="Line 35"/>
          <p:cNvSpPr>
            <a:spLocks noChangeShapeType="1"/>
          </p:cNvSpPr>
          <p:nvPr/>
        </p:nvSpPr>
        <p:spPr bwMode="auto">
          <a:xfrm flipH="1">
            <a:off x="6440488" y="4168775"/>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5" name="Line 36"/>
          <p:cNvSpPr>
            <a:spLocks noChangeShapeType="1"/>
          </p:cNvSpPr>
          <p:nvPr/>
        </p:nvSpPr>
        <p:spPr bwMode="auto">
          <a:xfrm flipH="1">
            <a:off x="7593013" y="4184650"/>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6" name="Line 37"/>
          <p:cNvSpPr>
            <a:spLocks noChangeShapeType="1"/>
          </p:cNvSpPr>
          <p:nvPr/>
        </p:nvSpPr>
        <p:spPr bwMode="auto">
          <a:xfrm flipH="1">
            <a:off x="5576888" y="2697163"/>
            <a:ext cx="255587" cy="512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7" name="Line 38"/>
          <p:cNvSpPr>
            <a:spLocks noChangeShapeType="1"/>
          </p:cNvSpPr>
          <p:nvPr/>
        </p:nvSpPr>
        <p:spPr bwMode="auto">
          <a:xfrm>
            <a:off x="5792788" y="2690813"/>
            <a:ext cx="1295400" cy="5048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408" name="Line 39"/>
          <p:cNvSpPr>
            <a:spLocks noChangeShapeType="1"/>
          </p:cNvSpPr>
          <p:nvPr/>
        </p:nvSpPr>
        <p:spPr bwMode="auto">
          <a:xfrm flipH="1">
            <a:off x="6440488" y="3400425"/>
            <a:ext cx="6889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09" name="Line 40"/>
          <p:cNvSpPr>
            <a:spLocks noChangeShapeType="1"/>
          </p:cNvSpPr>
          <p:nvPr/>
        </p:nvSpPr>
        <p:spPr bwMode="auto">
          <a:xfrm>
            <a:off x="7145338" y="3400425"/>
            <a:ext cx="433387" cy="4651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10" name="Line 41"/>
          <p:cNvSpPr>
            <a:spLocks noChangeShapeType="1"/>
          </p:cNvSpPr>
          <p:nvPr/>
        </p:nvSpPr>
        <p:spPr bwMode="auto">
          <a:xfrm flipV="1">
            <a:off x="5818188" y="5245100"/>
            <a:ext cx="561975" cy="158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11" name="Rectangle 42"/>
          <p:cNvSpPr>
            <a:spLocks noChangeArrowheads="1"/>
          </p:cNvSpPr>
          <p:nvPr/>
        </p:nvSpPr>
        <p:spPr bwMode="auto">
          <a:xfrm>
            <a:off x="3962400" y="5099050"/>
            <a:ext cx="97790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chemeClr val="accent2"/>
                </a:solidFill>
                <a:latin typeface="Verdana" pitchFamily="34" charset="0"/>
                <a:cs typeface="Arial" pitchFamily="34" charset="0"/>
              </a:rPr>
              <a:t>Dance</a:t>
            </a:r>
          </a:p>
        </p:txBody>
      </p:sp>
      <p:sp>
        <p:nvSpPr>
          <p:cNvPr id="58412" name="Line 43"/>
          <p:cNvSpPr>
            <a:spLocks noChangeShapeType="1"/>
          </p:cNvSpPr>
          <p:nvPr/>
        </p:nvSpPr>
        <p:spPr bwMode="auto">
          <a:xfrm flipH="1">
            <a:off x="3633788" y="40878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13" name="Rectangle 44"/>
          <p:cNvSpPr>
            <a:spLocks noChangeArrowheads="1"/>
          </p:cNvSpPr>
          <p:nvPr/>
        </p:nvSpPr>
        <p:spPr bwMode="auto">
          <a:xfrm>
            <a:off x="3416300" y="3762375"/>
            <a:ext cx="51435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CC</a:t>
            </a:r>
            <a:endParaRPr lang="en-US" altLang="zh-CN" b="1">
              <a:solidFill>
                <a:srgbClr val="EAA51C"/>
              </a:solidFill>
              <a:latin typeface="Verdana" pitchFamily="34" charset="0"/>
              <a:cs typeface="Arial" pitchFamily="34" charset="0"/>
            </a:endParaRPr>
          </a:p>
        </p:txBody>
      </p:sp>
      <p:sp>
        <p:nvSpPr>
          <p:cNvPr id="58414" name="Line 45"/>
          <p:cNvSpPr>
            <a:spLocks noChangeShapeType="1"/>
          </p:cNvSpPr>
          <p:nvPr/>
        </p:nvSpPr>
        <p:spPr bwMode="auto">
          <a:xfrm flipH="1">
            <a:off x="4405313" y="473233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15" name="Rectangle 46"/>
          <p:cNvSpPr>
            <a:spLocks noChangeArrowheads="1"/>
          </p:cNvSpPr>
          <p:nvPr/>
        </p:nvSpPr>
        <p:spPr bwMode="auto">
          <a:xfrm>
            <a:off x="4167188" y="4484688"/>
            <a:ext cx="5715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latin typeface="Verdana" pitchFamily="34" charset="0"/>
                <a:cs typeface="Arial" pitchFamily="34" charset="0"/>
              </a:rPr>
              <a:t>NN</a:t>
            </a:r>
            <a:endParaRPr lang="en-US" altLang="zh-CN" b="1">
              <a:solidFill>
                <a:srgbClr val="EAA51C"/>
              </a:solidFill>
              <a:latin typeface="Verdana" pitchFamily="34" charset="0"/>
              <a:cs typeface="Arial" pitchFamily="34" charset="0"/>
            </a:endParaRPr>
          </a:p>
        </p:txBody>
      </p:sp>
      <p:sp>
        <p:nvSpPr>
          <p:cNvPr id="58416" name="Line 47"/>
          <p:cNvSpPr>
            <a:spLocks noChangeShapeType="1"/>
          </p:cNvSpPr>
          <p:nvPr/>
        </p:nvSpPr>
        <p:spPr bwMode="auto">
          <a:xfrm flipH="1">
            <a:off x="2944813" y="4060825"/>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8417" name="Rectangle 48"/>
          <p:cNvSpPr>
            <a:spLocks noChangeArrowheads="1"/>
          </p:cNvSpPr>
          <p:nvPr/>
        </p:nvSpPr>
        <p:spPr bwMode="auto">
          <a:xfrm>
            <a:off x="4160838" y="3756025"/>
            <a:ext cx="54610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418" name="Rectangle 49"/>
          <p:cNvSpPr>
            <a:spLocks noChangeArrowheads="1"/>
          </p:cNvSpPr>
          <p:nvPr/>
        </p:nvSpPr>
        <p:spPr bwMode="auto">
          <a:xfrm>
            <a:off x="3435350" y="3068638"/>
            <a:ext cx="5461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b="1">
                <a:solidFill>
                  <a:srgbClr val="333399"/>
                </a:solidFill>
                <a:latin typeface="Verdana" pitchFamily="34" charset="0"/>
                <a:cs typeface="Arial" pitchFamily="34" charset="0"/>
              </a:rPr>
              <a:t>NP</a:t>
            </a:r>
          </a:p>
        </p:txBody>
      </p:sp>
      <p:sp>
        <p:nvSpPr>
          <p:cNvPr id="58419" name="Line 50"/>
          <p:cNvSpPr>
            <a:spLocks noChangeShapeType="1"/>
          </p:cNvSpPr>
          <p:nvPr/>
        </p:nvSpPr>
        <p:spPr bwMode="auto">
          <a:xfrm flipH="1">
            <a:off x="2984500" y="3357563"/>
            <a:ext cx="690563" cy="4460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420" name="Line 51"/>
          <p:cNvSpPr>
            <a:spLocks noChangeShapeType="1"/>
          </p:cNvSpPr>
          <p:nvPr/>
        </p:nvSpPr>
        <p:spPr bwMode="auto">
          <a:xfrm>
            <a:off x="3671888" y="3341688"/>
            <a:ext cx="681037" cy="4619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4041043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zh-CN" sz="3600" smtClean="0">
                <a:latin typeface="Verdana" pitchFamily="34" charset="0"/>
              </a:rPr>
              <a:t>Goal and Topics of This Course</a:t>
            </a:r>
          </a:p>
        </p:txBody>
      </p:sp>
      <p:sp>
        <p:nvSpPr>
          <p:cNvPr id="491523" name="Rectangle 3"/>
          <p:cNvSpPr>
            <a:spLocks noGrp="1" noChangeArrowheads="1"/>
          </p:cNvSpPr>
          <p:nvPr>
            <p:ph type="body" idx="1"/>
          </p:nvPr>
        </p:nvSpPr>
        <p:spPr/>
        <p:txBody>
          <a:bodyPr>
            <a:normAutofit fontScale="92500" lnSpcReduction="10000"/>
          </a:bodyPr>
          <a:lstStyle/>
          <a:p>
            <a:pPr>
              <a:lnSpc>
                <a:spcPct val="90000"/>
              </a:lnSpc>
            </a:pPr>
            <a:r>
              <a:rPr lang="en-US" altLang="zh-CN" sz="1800" dirty="0" smtClean="0"/>
              <a:t>Introduce you  to Natural Language Processing (NLP) problems &amp; solutions; and some effective machine learning tools, using Deep Question Answering (Watson) as a case study</a:t>
            </a:r>
          </a:p>
          <a:p>
            <a:pPr lvl="1">
              <a:lnSpc>
                <a:spcPct val="90000"/>
              </a:lnSpc>
            </a:pPr>
            <a:r>
              <a:rPr lang="en-US" altLang="zh-CN" sz="1800" dirty="0" smtClean="0"/>
              <a:t>We</a:t>
            </a:r>
            <a:r>
              <a:rPr lang="en-US" altLang="zh-CN" sz="1800" dirty="0" smtClean="0">
                <a:latin typeface="Times New Roman" pitchFamily="18" charset="0"/>
              </a:rPr>
              <a:t>’</a:t>
            </a:r>
            <a:r>
              <a:rPr lang="en-US" altLang="zh-CN" sz="1800" dirty="0" smtClean="0"/>
              <a:t>re going to study what goes into getting computers to perform useful and interesting tasks involving human languages.</a:t>
            </a:r>
          </a:p>
          <a:p>
            <a:pPr lvl="1">
              <a:lnSpc>
                <a:spcPct val="90000"/>
              </a:lnSpc>
            </a:pPr>
            <a:r>
              <a:rPr lang="en-US" altLang="zh-CN" sz="1800" dirty="0" smtClean="0"/>
              <a:t>We are also concerned with the insights that such computational work gives us into human processing of language.</a:t>
            </a:r>
          </a:p>
          <a:p>
            <a:pPr lvl="1">
              <a:lnSpc>
                <a:spcPct val="90000"/>
              </a:lnSpc>
            </a:pPr>
            <a:r>
              <a:rPr lang="en-US" altLang="zh-CN" sz="1800" dirty="0"/>
              <a:t>It’s not a pure Watson engineering course; it’s a basic NLP science </a:t>
            </a:r>
            <a:r>
              <a:rPr lang="en-US" altLang="zh-CN" sz="1800" dirty="0" smtClean="0"/>
              <a:t>course.</a:t>
            </a:r>
          </a:p>
          <a:p>
            <a:pPr>
              <a:lnSpc>
                <a:spcPct val="90000"/>
              </a:lnSpc>
            </a:pPr>
            <a:endParaRPr lang="en-US" altLang="zh-CN" sz="1000" dirty="0" smtClean="0"/>
          </a:p>
          <a:p>
            <a:pPr>
              <a:lnSpc>
                <a:spcPct val="90000"/>
              </a:lnSpc>
            </a:pPr>
            <a:r>
              <a:rPr lang="en-US" altLang="zh-CN" sz="1800" dirty="0" smtClean="0"/>
              <a:t>At the end you should:</a:t>
            </a:r>
          </a:p>
          <a:p>
            <a:pPr lvl="1">
              <a:lnSpc>
                <a:spcPct val="90000"/>
              </a:lnSpc>
            </a:pPr>
            <a:r>
              <a:rPr lang="en-US" altLang="zh-CN" sz="1800" dirty="0" smtClean="0"/>
              <a:t>Learn basic NLP techniques and approaches</a:t>
            </a:r>
          </a:p>
          <a:p>
            <a:pPr lvl="1">
              <a:lnSpc>
                <a:spcPct val="90000"/>
              </a:lnSpc>
            </a:pPr>
            <a:r>
              <a:rPr lang="en-US" altLang="zh-CN" sz="1800" dirty="0" smtClean="0">
                <a:sym typeface="Wingdings" pitchFamily="2" charset="2"/>
              </a:rPr>
              <a:t>Feel some ownership over the formal &amp; statistical models</a:t>
            </a:r>
          </a:p>
          <a:p>
            <a:pPr lvl="1">
              <a:lnSpc>
                <a:spcPct val="90000"/>
              </a:lnSpc>
            </a:pPr>
            <a:r>
              <a:rPr lang="en-US" altLang="zh-CN" sz="1800" dirty="0" smtClean="0">
                <a:sym typeface="Wingdings" pitchFamily="2" charset="2"/>
              </a:rPr>
              <a:t>Learn technical paper writing and presentation </a:t>
            </a:r>
            <a:r>
              <a:rPr lang="en-US" altLang="zh-CN" sz="1800" dirty="0" smtClean="0">
                <a:sym typeface="Wingdings" pitchFamily="2" charset="2"/>
              </a:rPr>
              <a:t>skills</a:t>
            </a:r>
          </a:p>
          <a:p>
            <a:pPr lvl="1">
              <a:lnSpc>
                <a:spcPct val="90000"/>
              </a:lnSpc>
            </a:pPr>
            <a:r>
              <a:rPr lang="en-US" altLang="zh-CN" sz="1800" dirty="0" smtClean="0">
                <a:sym typeface="Wingdings" pitchFamily="2" charset="2"/>
              </a:rPr>
              <a:t>Learn some promising NLP applications</a:t>
            </a:r>
            <a:endParaRPr lang="en-US" altLang="zh-CN" sz="1800" dirty="0" smtClean="0">
              <a:sym typeface="Wingdings" pitchFamily="2" charset="2"/>
            </a:endParaRPr>
          </a:p>
          <a:p>
            <a:pPr marL="0" indent="0">
              <a:lnSpc>
                <a:spcPct val="90000"/>
              </a:lnSpc>
              <a:buNone/>
            </a:pPr>
            <a:endParaRPr lang="en-US" altLang="zh-CN" sz="2200" dirty="0" smtClean="0"/>
          </a:p>
          <a:p>
            <a:pPr>
              <a:lnSpc>
                <a:spcPct val="90000"/>
              </a:lnSpc>
            </a:pPr>
            <a:r>
              <a:rPr lang="en-US" altLang="zh-CN" sz="1800" dirty="0" smtClean="0"/>
              <a:t>One student team’s term project will be selected to participate in the IBM Watson Academic Initiative Competition </a:t>
            </a:r>
            <a:endParaRPr lang="en-US" altLang="zh-CN" sz="1800" dirty="0"/>
          </a:p>
          <a:p>
            <a:pPr lvl="1">
              <a:lnSpc>
                <a:spcPct val="90000"/>
              </a:lnSpc>
            </a:pPr>
            <a:r>
              <a:rPr lang="en-US" altLang="zh-CN" sz="1800" dirty="0" smtClean="0"/>
              <a:t>7 Teams from Top AI Universities</a:t>
            </a:r>
            <a:endParaRPr lang="en-US" altLang="zh-CN" sz="1800" dirty="0"/>
          </a:p>
          <a:p>
            <a:pPr lvl="1">
              <a:lnSpc>
                <a:spcPct val="90000"/>
              </a:lnSpc>
            </a:pPr>
            <a:r>
              <a:rPr lang="en-US" altLang="zh-CN" sz="1800" dirty="0" smtClean="0">
                <a:sym typeface="Wingdings" pitchFamily="2" charset="2"/>
              </a:rPr>
              <a:t>$100K Prize!</a:t>
            </a:r>
          </a:p>
          <a:p>
            <a:pPr marL="0" indent="0">
              <a:lnSpc>
                <a:spcPct val="90000"/>
              </a:lnSpc>
              <a:buNone/>
            </a:pPr>
            <a:endParaRPr lang="en-US" altLang="zh-CN" sz="2200" dirty="0" smtClean="0"/>
          </a:p>
          <a:p>
            <a:pPr lvl="2">
              <a:lnSpc>
                <a:spcPct val="90000"/>
              </a:lnSpc>
              <a:buFont typeface="Wingdings" pitchFamily="2" charset="2"/>
              <a:buNone/>
            </a:pPr>
            <a:endParaRPr lang="en-US" altLang="zh-CN" sz="900" dirty="0" smtClean="0"/>
          </a:p>
          <a:p>
            <a:pPr>
              <a:lnSpc>
                <a:spcPct val="90000"/>
              </a:lnSpc>
            </a:pPr>
            <a:endParaRPr lang="en-US" altLang="zh-CN" sz="1800" dirty="0" smtClean="0"/>
          </a:p>
        </p:txBody>
      </p:sp>
    </p:spTree>
    <p:extLst>
      <p:ext uri="{BB962C8B-B14F-4D97-AF65-F5344CB8AC3E}">
        <p14:creationId xmlns:p14="http://schemas.microsoft.com/office/powerpoint/2010/main" val="1533399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1523">
                                            <p:txEl>
                                              <p:pRg st="0" end="0"/>
                                            </p:txEl>
                                          </p:spTgt>
                                        </p:tgtEl>
                                        <p:attrNameLst>
                                          <p:attrName>style.visibility</p:attrName>
                                        </p:attrNameLst>
                                      </p:cBhvr>
                                      <p:to>
                                        <p:strVal val="visible"/>
                                      </p:to>
                                    </p:set>
                                    <p:animEffect transition="in" filter="blinds(horizontal)">
                                      <p:cBhvr>
                                        <p:cTn id="7" dur="500"/>
                                        <p:tgtEl>
                                          <p:spTgt spid="491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1523">
                                            <p:txEl>
                                              <p:pRg st="1" end="1"/>
                                            </p:txEl>
                                          </p:spTgt>
                                        </p:tgtEl>
                                        <p:attrNameLst>
                                          <p:attrName>style.visibility</p:attrName>
                                        </p:attrNameLst>
                                      </p:cBhvr>
                                      <p:to>
                                        <p:strVal val="visible"/>
                                      </p:to>
                                    </p:set>
                                    <p:animEffect transition="in" filter="blinds(horizontal)">
                                      <p:cBhvr>
                                        <p:cTn id="12" dur="500"/>
                                        <p:tgtEl>
                                          <p:spTgt spid="491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1523">
                                            <p:txEl>
                                              <p:pRg st="2" end="2"/>
                                            </p:txEl>
                                          </p:spTgt>
                                        </p:tgtEl>
                                        <p:attrNameLst>
                                          <p:attrName>style.visibility</p:attrName>
                                        </p:attrNameLst>
                                      </p:cBhvr>
                                      <p:to>
                                        <p:strVal val="visible"/>
                                      </p:to>
                                    </p:set>
                                    <p:animEffect transition="in" filter="blinds(horizontal)">
                                      <p:cBhvr>
                                        <p:cTn id="17" dur="500"/>
                                        <p:tgtEl>
                                          <p:spTgt spid="4915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523">
                                            <p:txEl>
                                              <p:pRg st="3" end="3"/>
                                            </p:txEl>
                                          </p:spTgt>
                                        </p:tgtEl>
                                        <p:attrNameLst>
                                          <p:attrName>style.visibility</p:attrName>
                                        </p:attrNameLst>
                                      </p:cBhvr>
                                      <p:to>
                                        <p:strVal val="visible"/>
                                      </p:to>
                                    </p:set>
                                    <p:animEffect transition="in" filter="blinds(horizontal)">
                                      <p:cBhvr>
                                        <p:cTn id="22" dur="500"/>
                                        <p:tgtEl>
                                          <p:spTgt spid="491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91523">
                                            <p:txEl>
                                              <p:pRg st="5" end="5"/>
                                            </p:txEl>
                                          </p:spTgt>
                                        </p:tgtEl>
                                        <p:attrNameLst>
                                          <p:attrName>style.visibility</p:attrName>
                                        </p:attrNameLst>
                                      </p:cBhvr>
                                      <p:to>
                                        <p:strVal val="visible"/>
                                      </p:to>
                                    </p:set>
                                    <p:animEffect transition="in" filter="blinds(horizontal)">
                                      <p:cBhvr>
                                        <p:cTn id="27" dur="500"/>
                                        <p:tgtEl>
                                          <p:spTgt spid="49152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91523">
                                            <p:txEl>
                                              <p:pRg st="6" end="6"/>
                                            </p:txEl>
                                          </p:spTgt>
                                        </p:tgtEl>
                                        <p:attrNameLst>
                                          <p:attrName>style.visibility</p:attrName>
                                        </p:attrNameLst>
                                      </p:cBhvr>
                                      <p:to>
                                        <p:strVal val="visible"/>
                                      </p:to>
                                    </p:set>
                                    <p:animEffect transition="in" filter="blinds(horizontal)">
                                      <p:cBhvr>
                                        <p:cTn id="30" dur="500"/>
                                        <p:tgtEl>
                                          <p:spTgt spid="491523">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91523">
                                            <p:txEl>
                                              <p:pRg st="7" end="7"/>
                                            </p:txEl>
                                          </p:spTgt>
                                        </p:tgtEl>
                                        <p:attrNameLst>
                                          <p:attrName>style.visibility</p:attrName>
                                        </p:attrNameLst>
                                      </p:cBhvr>
                                      <p:to>
                                        <p:strVal val="visible"/>
                                      </p:to>
                                    </p:set>
                                    <p:animEffect transition="in" filter="blinds(horizontal)">
                                      <p:cBhvr>
                                        <p:cTn id="33" dur="500"/>
                                        <p:tgtEl>
                                          <p:spTgt spid="491523">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91523">
                                            <p:txEl>
                                              <p:pRg st="8" end="8"/>
                                            </p:txEl>
                                          </p:spTgt>
                                        </p:tgtEl>
                                        <p:attrNameLst>
                                          <p:attrName>style.visibility</p:attrName>
                                        </p:attrNameLst>
                                      </p:cBhvr>
                                      <p:to>
                                        <p:strVal val="visible"/>
                                      </p:to>
                                    </p:set>
                                    <p:animEffect transition="in" filter="blinds(horizontal)">
                                      <p:cBhvr>
                                        <p:cTn id="36" dur="500"/>
                                        <p:tgtEl>
                                          <p:spTgt spid="491523">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491523">
                                            <p:txEl>
                                              <p:pRg st="9" end="9"/>
                                            </p:txEl>
                                          </p:spTgt>
                                        </p:tgtEl>
                                        <p:attrNameLst>
                                          <p:attrName>style.visibility</p:attrName>
                                        </p:attrNameLst>
                                      </p:cBhvr>
                                      <p:to>
                                        <p:strVal val="visible"/>
                                      </p:to>
                                    </p:set>
                                    <p:animEffect transition="in" filter="blinds(horizontal)">
                                      <p:cBhvr>
                                        <p:cTn id="39" dur="500"/>
                                        <p:tgtEl>
                                          <p:spTgt spid="49152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491523">
                                            <p:txEl>
                                              <p:pRg st="11" end="11"/>
                                            </p:txEl>
                                          </p:spTgt>
                                        </p:tgtEl>
                                        <p:attrNameLst>
                                          <p:attrName>style.visibility</p:attrName>
                                        </p:attrNameLst>
                                      </p:cBhvr>
                                      <p:to>
                                        <p:strVal val="visible"/>
                                      </p:to>
                                    </p:set>
                                    <p:animEffect transition="in" filter="blinds(horizontal)">
                                      <p:cBhvr>
                                        <p:cTn id="42" dur="500"/>
                                        <p:tgtEl>
                                          <p:spTgt spid="491523">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491523">
                                            <p:txEl>
                                              <p:pRg st="12" end="12"/>
                                            </p:txEl>
                                          </p:spTgt>
                                        </p:tgtEl>
                                        <p:attrNameLst>
                                          <p:attrName>style.visibility</p:attrName>
                                        </p:attrNameLst>
                                      </p:cBhvr>
                                      <p:to>
                                        <p:strVal val="visible"/>
                                      </p:to>
                                    </p:set>
                                    <p:animEffect transition="in" filter="blinds(horizontal)">
                                      <p:cBhvr>
                                        <p:cTn id="45" dur="500"/>
                                        <p:tgtEl>
                                          <p:spTgt spid="491523">
                                            <p:txEl>
                                              <p:pRg st="12" end="1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91523">
                                            <p:txEl>
                                              <p:pRg st="13" end="13"/>
                                            </p:txEl>
                                          </p:spTgt>
                                        </p:tgtEl>
                                        <p:attrNameLst>
                                          <p:attrName>style.visibility</p:attrName>
                                        </p:attrNameLst>
                                      </p:cBhvr>
                                      <p:to>
                                        <p:strVal val="visible"/>
                                      </p:to>
                                    </p:set>
                                    <p:animEffect transition="in" filter="blinds(horizontal)">
                                      <p:cBhvr>
                                        <p:cTn id="48" dur="500"/>
                                        <p:tgtEl>
                                          <p:spTgt spid="49152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3"/>
          <p:cNvSpPr txBox="1">
            <a:spLocks noChangeArrowheads="1"/>
          </p:cNvSpPr>
          <p:nvPr/>
        </p:nvSpPr>
        <p:spPr bwMode="auto">
          <a:xfrm>
            <a:off x="519113" y="1328738"/>
            <a:ext cx="80311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1pPr>
            <a:lvl2pPr marL="742950" indent="-28575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2pPr>
            <a:lvl3pPr marL="11430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3pPr>
            <a:lvl4pPr marL="16002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4pPr>
            <a:lvl5pPr marL="2057400" indent="-228600" defTabSz="830263">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5pPr>
            <a:lvl6pPr marL="25146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6pPr>
            <a:lvl7pPr marL="29718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7pPr>
            <a:lvl8pPr marL="34290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8pPr>
            <a:lvl9pPr marL="3886200" indent="-228600" defTabSz="830263" eaLnBrk="0" fontAlgn="base" hangingPunct="0">
              <a:spcBef>
                <a:spcPct val="0"/>
              </a:spcBef>
              <a:spcAft>
                <a:spcPct val="0"/>
              </a:spcAft>
              <a:tabLst>
                <a:tab pos="0" algn="l"/>
                <a:tab pos="414338" algn="l"/>
                <a:tab pos="830263" algn="l"/>
                <a:tab pos="1244600" algn="l"/>
                <a:tab pos="1658938" algn="l"/>
                <a:tab pos="2071688" algn="l"/>
                <a:tab pos="2489200" algn="l"/>
                <a:tab pos="2903538" algn="l"/>
                <a:tab pos="3317875" algn="l"/>
                <a:tab pos="3732213" algn="l"/>
                <a:tab pos="4148138" algn="l"/>
                <a:tab pos="4562475" algn="l"/>
                <a:tab pos="4975225" algn="l"/>
                <a:tab pos="5392738" algn="l"/>
                <a:tab pos="5807075" algn="l"/>
                <a:tab pos="6221413" algn="l"/>
                <a:tab pos="6634163" algn="l"/>
                <a:tab pos="7051675" algn="l"/>
                <a:tab pos="7466013" algn="l"/>
                <a:tab pos="7878763" algn="l"/>
                <a:tab pos="8294688" algn="l"/>
              </a:tabLst>
              <a:defRPr>
                <a:solidFill>
                  <a:schemeClr val="tx1"/>
                </a:solidFill>
                <a:latin typeface="Arial" pitchFamily="34" charset="0"/>
                <a:ea typeface="宋体" pitchFamily="2" charset="-122"/>
              </a:defRPr>
            </a:lvl9pPr>
          </a:lstStyle>
          <a:p>
            <a:pPr>
              <a:buSzPct val="42000"/>
            </a:pPr>
            <a:endParaRPr lang="en-GB" sz="2500" i="1">
              <a:cs typeface="Times New Roman" pitchFamily="18" charset="0"/>
            </a:endParaRPr>
          </a:p>
        </p:txBody>
      </p:sp>
      <p:sp>
        <p:nvSpPr>
          <p:cNvPr id="59396" name="Rectangle 4"/>
          <p:cNvSpPr>
            <a:spLocks noChangeArrowheads="1"/>
          </p:cNvSpPr>
          <p:nvPr/>
        </p:nvSpPr>
        <p:spPr bwMode="auto">
          <a:xfrm>
            <a:off x="1000125" y="1792288"/>
            <a:ext cx="7348538"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57188" indent="-357188" defTabSz="457200" eaLnBrk="1" hangingPunct="1">
              <a:spcBef>
                <a:spcPct val="20000"/>
              </a:spcBef>
              <a:buClr>
                <a:schemeClr val="folHlink"/>
              </a:buClr>
              <a:buSzPct val="90000"/>
              <a:buFont typeface="Wingdings" pitchFamily="2" charset="2"/>
              <a:buNone/>
            </a:pPr>
            <a:endParaRPr lang="en-US" sz="2800"/>
          </a:p>
        </p:txBody>
      </p:sp>
      <p:sp>
        <p:nvSpPr>
          <p:cNvPr id="59397" name="Oval 5"/>
          <p:cNvSpPr>
            <a:spLocks noChangeArrowheads="1"/>
          </p:cNvSpPr>
          <p:nvPr/>
        </p:nvSpPr>
        <p:spPr bwMode="auto">
          <a:xfrm>
            <a:off x="4025900" y="2149475"/>
            <a:ext cx="369888" cy="273050"/>
          </a:xfrm>
          <a:prstGeom prst="ellipse">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9398" name="Rectangle 6"/>
          <p:cNvSpPr>
            <a:spLocks noChangeArrowheads="1"/>
          </p:cNvSpPr>
          <p:nvPr/>
        </p:nvSpPr>
        <p:spPr bwMode="auto">
          <a:xfrm>
            <a:off x="3792538" y="1403350"/>
            <a:ext cx="339725"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a:t>
            </a:r>
          </a:p>
        </p:txBody>
      </p:sp>
      <p:sp>
        <p:nvSpPr>
          <p:cNvPr id="59399" name="Rectangle 7"/>
          <p:cNvSpPr>
            <a:spLocks noChangeArrowheads="1"/>
          </p:cNvSpPr>
          <p:nvPr/>
        </p:nvSpPr>
        <p:spPr bwMode="auto">
          <a:xfrm>
            <a:off x="3255963" y="1379538"/>
            <a:ext cx="1284287" cy="4810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9400" name="Rectangle 8"/>
          <p:cNvSpPr>
            <a:spLocks noChangeArrowheads="1"/>
          </p:cNvSpPr>
          <p:nvPr/>
        </p:nvSpPr>
        <p:spPr bwMode="auto">
          <a:xfrm>
            <a:off x="3430588" y="2982913"/>
            <a:ext cx="6731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VBD</a:t>
            </a:r>
          </a:p>
        </p:txBody>
      </p:sp>
      <p:sp>
        <p:nvSpPr>
          <p:cNvPr id="59401" name="Rectangle 9"/>
          <p:cNvSpPr>
            <a:spLocks noChangeArrowheads="1"/>
          </p:cNvSpPr>
          <p:nvPr/>
        </p:nvSpPr>
        <p:spPr bwMode="auto">
          <a:xfrm>
            <a:off x="1565275" y="2222500"/>
            <a:ext cx="1235075"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rgbClr val="EAA51C"/>
                </a:solidFill>
                <a:latin typeface="Verdana" pitchFamily="34" charset="0"/>
                <a:cs typeface="Arial" pitchFamily="34" charset="0"/>
              </a:rPr>
              <a:t>ARG0</a:t>
            </a:r>
          </a:p>
        </p:txBody>
      </p:sp>
      <p:sp>
        <p:nvSpPr>
          <p:cNvPr id="59402" name="Rectangle 10"/>
          <p:cNvSpPr>
            <a:spLocks noChangeArrowheads="1"/>
          </p:cNvSpPr>
          <p:nvPr/>
        </p:nvSpPr>
        <p:spPr bwMode="auto">
          <a:xfrm>
            <a:off x="5122863" y="2246313"/>
            <a:ext cx="477837"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VP</a:t>
            </a:r>
          </a:p>
        </p:txBody>
      </p:sp>
      <p:sp>
        <p:nvSpPr>
          <p:cNvPr id="59403" name="Rectangle 11"/>
          <p:cNvSpPr>
            <a:spLocks noChangeArrowheads="1"/>
          </p:cNvSpPr>
          <p:nvPr/>
        </p:nvSpPr>
        <p:spPr bwMode="auto">
          <a:xfrm>
            <a:off x="4471988" y="2990850"/>
            <a:ext cx="1235075"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chemeClr val="folHlink"/>
                </a:solidFill>
                <a:latin typeface="Verdana" pitchFamily="34" charset="0"/>
                <a:cs typeface="Arial" pitchFamily="34" charset="0"/>
              </a:rPr>
              <a:t>ARG2</a:t>
            </a:r>
          </a:p>
        </p:txBody>
      </p:sp>
      <p:sp>
        <p:nvSpPr>
          <p:cNvPr id="59404" name="Rectangle 12"/>
          <p:cNvSpPr>
            <a:spLocks noChangeArrowheads="1"/>
          </p:cNvSpPr>
          <p:nvPr/>
        </p:nvSpPr>
        <p:spPr bwMode="auto">
          <a:xfrm>
            <a:off x="5546725" y="4364038"/>
            <a:ext cx="10922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rgbClr val="1631F8"/>
                </a:solidFill>
                <a:latin typeface="Verdana" pitchFamily="34" charset="0"/>
                <a:cs typeface="Arial" pitchFamily="34" charset="0"/>
              </a:rPr>
              <a:t>working</a:t>
            </a:r>
          </a:p>
        </p:txBody>
      </p:sp>
      <p:sp>
        <p:nvSpPr>
          <p:cNvPr id="59405" name="Rectangle 13"/>
          <p:cNvSpPr>
            <a:spLocks noChangeArrowheads="1"/>
          </p:cNvSpPr>
          <p:nvPr/>
        </p:nvSpPr>
        <p:spPr bwMode="auto">
          <a:xfrm>
            <a:off x="3422650" y="3619500"/>
            <a:ext cx="735013"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folHlink"/>
                </a:solidFill>
                <a:latin typeface="Verdana" pitchFamily="34" charset="0"/>
                <a:cs typeface="Arial" pitchFamily="34" charset="0"/>
              </a:rPr>
              <a:t>gave</a:t>
            </a:r>
          </a:p>
        </p:txBody>
      </p:sp>
      <p:sp>
        <p:nvSpPr>
          <p:cNvPr id="59406" name="Rectangle 14"/>
          <p:cNvSpPr>
            <a:spLocks noChangeArrowheads="1"/>
          </p:cNvSpPr>
          <p:nvPr/>
        </p:nvSpPr>
        <p:spPr bwMode="auto">
          <a:xfrm>
            <a:off x="6161088" y="2982913"/>
            <a:ext cx="1235075"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NP/</a:t>
            </a:r>
            <a:r>
              <a:rPr lang="en-US" altLang="zh-CN">
                <a:solidFill>
                  <a:schemeClr val="folHlink"/>
                </a:solidFill>
                <a:latin typeface="Verdana" pitchFamily="34" charset="0"/>
                <a:cs typeface="Arial" pitchFamily="34" charset="0"/>
              </a:rPr>
              <a:t>ARG1</a:t>
            </a:r>
          </a:p>
        </p:txBody>
      </p:sp>
      <p:sp>
        <p:nvSpPr>
          <p:cNvPr id="59407" name="Rectangle 15"/>
          <p:cNvSpPr>
            <a:spLocks noChangeArrowheads="1"/>
          </p:cNvSpPr>
          <p:nvPr/>
        </p:nvSpPr>
        <p:spPr bwMode="auto">
          <a:xfrm>
            <a:off x="887413" y="2976563"/>
            <a:ext cx="50165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DT</a:t>
            </a:r>
            <a:endParaRPr lang="en-US" altLang="zh-CN">
              <a:solidFill>
                <a:srgbClr val="EAA51C"/>
              </a:solidFill>
              <a:latin typeface="Verdana" pitchFamily="34" charset="0"/>
              <a:cs typeface="Arial" pitchFamily="34" charset="0"/>
            </a:endParaRPr>
          </a:p>
        </p:txBody>
      </p:sp>
      <p:sp>
        <p:nvSpPr>
          <p:cNvPr id="59408" name="Rectangle 16"/>
          <p:cNvSpPr>
            <a:spLocks noChangeArrowheads="1"/>
          </p:cNvSpPr>
          <p:nvPr/>
        </p:nvSpPr>
        <p:spPr bwMode="auto">
          <a:xfrm>
            <a:off x="1800225" y="2986088"/>
            <a:ext cx="390525"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JJ</a:t>
            </a:r>
            <a:endParaRPr lang="en-US" altLang="zh-CN">
              <a:solidFill>
                <a:srgbClr val="EAA51C"/>
              </a:solidFill>
              <a:latin typeface="Verdana" pitchFamily="34" charset="0"/>
              <a:cs typeface="Arial" pitchFamily="34" charset="0"/>
            </a:endParaRPr>
          </a:p>
        </p:txBody>
      </p:sp>
      <p:sp>
        <p:nvSpPr>
          <p:cNvPr id="59409" name="Rectangle 17"/>
          <p:cNvSpPr>
            <a:spLocks noChangeArrowheads="1"/>
          </p:cNvSpPr>
          <p:nvPr/>
        </p:nvSpPr>
        <p:spPr bwMode="auto">
          <a:xfrm>
            <a:off x="2649538" y="2978150"/>
            <a:ext cx="52705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a:t>
            </a:r>
            <a:endParaRPr lang="en-US" altLang="zh-CN">
              <a:solidFill>
                <a:srgbClr val="EAA51C"/>
              </a:solidFill>
              <a:latin typeface="Verdana" pitchFamily="34" charset="0"/>
              <a:cs typeface="Arial" pitchFamily="34" charset="0"/>
            </a:endParaRPr>
          </a:p>
        </p:txBody>
      </p:sp>
      <p:sp>
        <p:nvSpPr>
          <p:cNvPr id="59410" name="Rectangle 18"/>
          <p:cNvSpPr>
            <a:spLocks noChangeArrowheads="1"/>
          </p:cNvSpPr>
          <p:nvPr/>
        </p:nvSpPr>
        <p:spPr bwMode="auto">
          <a:xfrm>
            <a:off x="4649788" y="3621088"/>
            <a:ext cx="682625"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NNS</a:t>
            </a:r>
            <a:endParaRPr lang="en-US" altLang="zh-CN">
              <a:solidFill>
                <a:srgbClr val="EAA51C"/>
              </a:solidFill>
              <a:latin typeface="Verdana" pitchFamily="34" charset="0"/>
              <a:cs typeface="Arial" pitchFamily="34" charset="0"/>
            </a:endParaRPr>
          </a:p>
        </p:txBody>
      </p:sp>
      <p:sp>
        <p:nvSpPr>
          <p:cNvPr id="59411" name="Rectangle 19"/>
          <p:cNvSpPr>
            <a:spLocks noChangeArrowheads="1"/>
          </p:cNvSpPr>
          <p:nvPr/>
        </p:nvSpPr>
        <p:spPr bwMode="auto">
          <a:xfrm>
            <a:off x="6940550" y="3668713"/>
            <a:ext cx="52705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NN</a:t>
            </a:r>
            <a:endParaRPr lang="en-US" altLang="zh-CN">
              <a:solidFill>
                <a:srgbClr val="EAA51C"/>
              </a:solidFill>
              <a:latin typeface="Verdana" pitchFamily="34" charset="0"/>
              <a:cs typeface="Arial" pitchFamily="34" charset="0"/>
            </a:endParaRPr>
          </a:p>
        </p:txBody>
      </p:sp>
      <p:sp>
        <p:nvSpPr>
          <p:cNvPr id="59412" name="Rectangle 20"/>
          <p:cNvSpPr>
            <a:spLocks noChangeArrowheads="1"/>
          </p:cNvSpPr>
          <p:nvPr/>
        </p:nvSpPr>
        <p:spPr bwMode="auto">
          <a:xfrm>
            <a:off x="5643563" y="3660775"/>
            <a:ext cx="674687"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VBG</a:t>
            </a:r>
            <a:endParaRPr lang="en-US" altLang="zh-CN">
              <a:solidFill>
                <a:srgbClr val="EAA51C"/>
              </a:solidFill>
              <a:latin typeface="Verdana" pitchFamily="34" charset="0"/>
              <a:cs typeface="Arial" pitchFamily="34" charset="0"/>
            </a:endParaRPr>
          </a:p>
        </p:txBody>
      </p:sp>
      <p:sp>
        <p:nvSpPr>
          <p:cNvPr id="59413" name="Rectangle 21"/>
          <p:cNvSpPr>
            <a:spLocks noChangeArrowheads="1"/>
          </p:cNvSpPr>
          <p:nvPr/>
        </p:nvSpPr>
        <p:spPr bwMode="auto">
          <a:xfrm>
            <a:off x="6503988" y="4371975"/>
            <a:ext cx="178435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Leeway/</a:t>
            </a:r>
            <a:r>
              <a:rPr lang="en-US" altLang="zh-CN">
                <a:solidFill>
                  <a:srgbClr val="1631F8"/>
                </a:solidFill>
                <a:latin typeface="Verdana" pitchFamily="34" charset="0"/>
                <a:cs typeface="Arial" pitchFamily="34" charset="0"/>
              </a:rPr>
              <a:t>ARG0</a:t>
            </a:r>
          </a:p>
        </p:txBody>
      </p:sp>
      <p:sp>
        <p:nvSpPr>
          <p:cNvPr id="59414" name="Rectangle 22"/>
          <p:cNvSpPr>
            <a:spLocks noChangeArrowheads="1"/>
          </p:cNvSpPr>
          <p:nvPr/>
        </p:nvSpPr>
        <p:spPr bwMode="auto">
          <a:xfrm>
            <a:off x="841375" y="3641725"/>
            <a:ext cx="606425"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The</a:t>
            </a:r>
            <a:endParaRPr lang="en-US" altLang="zh-CN">
              <a:solidFill>
                <a:srgbClr val="EAA51C"/>
              </a:solidFill>
              <a:latin typeface="Verdana" pitchFamily="34" charset="0"/>
              <a:cs typeface="Arial" pitchFamily="34" charset="0"/>
            </a:endParaRPr>
          </a:p>
        </p:txBody>
      </p:sp>
      <p:sp>
        <p:nvSpPr>
          <p:cNvPr id="59415" name="Rectangle 23"/>
          <p:cNvSpPr>
            <a:spLocks noChangeArrowheads="1"/>
          </p:cNvSpPr>
          <p:nvPr/>
        </p:nvSpPr>
        <p:spPr bwMode="auto">
          <a:xfrm>
            <a:off x="1425575" y="3633788"/>
            <a:ext cx="12192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Supreme</a:t>
            </a:r>
            <a:endParaRPr lang="en-US" altLang="zh-CN">
              <a:solidFill>
                <a:srgbClr val="EAA51C"/>
              </a:solidFill>
              <a:latin typeface="Verdana" pitchFamily="34" charset="0"/>
              <a:cs typeface="Arial" pitchFamily="34" charset="0"/>
            </a:endParaRPr>
          </a:p>
        </p:txBody>
      </p:sp>
      <p:sp>
        <p:nvSpPr>
          <p:cNvPr id="59416" name="Rectangle 24"/>
          <p:cNvSpPr>
            <a:spLocks noChangeArrowheads="1"/>
          </p:cNvSpPr>
          <p:nvPr/>
        </p:nvSpPr>
        <p:spPr bwMode="auto">
          <a:xfrm>
            <a:off x="2554288" y="3648075"/>
            <a:ext cx="814387"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Court</a:t>
            </a:r>
            <a:endParaRPr lang="en-US" altLang="zh-CN">
              <a:solidFill>
                <a:srgbClr val="EAA51C"/>
              </a:solidFill>
              <a:latin typeface="Verdana" pitchFamily="34" charset="0"/>
              <a:cs typeface="Arial" pitchFamily="34" charset="0"/>
            </a:endParaRPr>
          </a:p>
        </p:txBody>
      </p:sp>
      <p:sp>
        <p:nvSpPr>
          <p:cNvPr id="59417" name="Rectangle 25"/>
          <p:cNvSpPr>
            <a:spLocks noChangeArrowheads="1"/>
          </p:cNvSpPr>
          <p:nvPr/>
        </p:nvSpPr>
        <p:spPr bwMode="auto">
          <a:xfrm>
            <a:off x="4600575" y="4364038"/>
            <a:ext cx="8763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latin typeface="Verdana" pitchFamily="34" charset="0"/>
                <a:cs typeface="Arial" pitchFamily="34" charset="0"/>
              </a:rPr>
              <a:t>states</a:t>
            </a:r>
            <a:endParaRPr lang="en-US" altLang="zh-CN">
              <a:solidFill>
                <a:srgbClr val="EAA51C"/>
              </a:solidFill>
              <a:latin typeface="Verdana" pitchFamily="34" charset="0"/>
              <a:cs typeface="Arial" pitchFamily="34" charset="0"/>
            </a:endParaRPr>
          </a:p>
        </p:txBody>
      </p:sp>
      <p:sp>
        <p:nvSpPr>
          <p:cNvPr id="59418" name="Line 26"/>
          <p:cNvSpPr>
            <a:spLocks noChangeShapeType="1"/>
          </p:cNvSpPr>
          <p:nvPr/>
        </p:nvSpPr>
        <p:spPr bwMode="auto">
          <a:xfrm flipH="1">
            <a:off x="2117725" y="1668463"/>
            <a:ext cx="1812925" cy="6254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19" name="Line 27"/>
          <p:cNvSpPr>
            <a:spLocks noChangeShapeType="1"/>
          </p:cNvSpPr>
          <p:nvPr/>
        </p:nvSpPr>
        <p:spPr bwMode="auto">
          <a:xfrm>
            <a:off x="4019550" y="1644650"/>
            <a:ext cx="1282700" cy="704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9420" name="Line 28"/>
          <p:cNvSpPr>
            <a:spLocks noChangeShapeType="1"/>
          </p:cNvSpPr>
          <p:nvPr/>
        </p:nvSpPr>
        <p:spPr bwMode="auto">
          <a:xfrm flipH="1">
            <a:off x="1138238" y="2551113"/>
            <a:ext cx="850900" cy="4968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1" name="Line 29"/>
          <p:cNvSpPr>
            <a:spLocks noChangeShapeType="1"/>
          </p:cNvSpPr>
          <p:nvPr/>
        </p:nvSpPr>
        <p:spPr bwMode="auto">
          <a:xfrm>
            <a:off x="1989138" y="2551113"/>
            <a:ext cx="0"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2" name="Line 30"/>
          <p:cNvSpPr>
            <a:spLocks noChangeShapeType="1"/>
          </p:cNvSpPr>
          <p:nvPr/>
        </p:nvSpPr>
        <p:spPr bwMode="auto">
          <a:xfrm>
            <a:off x="1989138" y="2551113"/>
            <a:ext cx="914400" cy="4968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3" name="Line 31"/>
          <p:cNvSpPr>
            <a:spLocks noChangeShapeType="1"/>
          </p:cNvSpPr>
          <p:nvPr/>
        </p:nvSpPr>
        <p:spPr bwMode="auto">
          <a:xfrm flipH="1">
            <a:off x="1058863" y="327183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4" name="Line 32"/>
          <p:cNvSpPr>
            <a:spLocks noChangeShapeType="1"/>
          </p:cNvSpPr>
          <p:nvPr/>
        </p:nvSpPr>
        <p:spPr bwMode="auto">
          <a:xfrm flipH="1">
            <a:off x="1965325" y="3311525"/>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5" name="Line 33"/>
          <p:cNvSpPr>
            <a:spLocks noChangeShapeType="1"/>
          </p:cNvSpPr>
          <p:nvPr/>
        </p:nvSpPr>
        <p:spPr bwMode="auto">
          <a:xfrm flipH="1">
            <a:off x="2871788" y="33035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6" name="Line 34"/>
          <p:cNvSpPr>
            <a:spLocks noChangeShapeType="1"/>
          </p:cNvSpPr>
          <p:nvPr/>
        </p:nvSpPr>
        <p:spPr bwMode="auto">
          <a:xfrm flipH="1">
            <a:off x="3729038" y="3327400"/>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7" name="Line 35"/>
          <p:cNvSpPr>
            <a:spLocks noChangeShapeType="1"/>
          </p:cNvSpPr>
          <p:nvPr/>
        </p:nvSpPr>
        <p:spPr bwMode="auto">
          <a:xfrm flipH="1">
            <a:off x="4973638" y="3303588"/>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8" name="Line 36"/>
          <p:cNvSpPr>
            <a:spLocks noChangeShapeType="1"/>
          </p:cNvSpPr>
          <p:nvPr/>
        </p:nvSpPr>
        <p:spPr bwMode="auto">
          <a:xfrm flipH="1">
            <a:off x="4965700" y="3922713"/>
            <a:ext cx="15875" cy="4492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29" name="Line 37"/>
          <p:cNvSpPr>
            <a:spLocks noChangeShapeType="1"/>
          </p:cNvSpPr>
          <p:nvPr/>
        </p:nvSpPr>
        <p:spPr bwMode="auto">
          <a:xfrm flipH="1">
            <a:off x="5983288" y="3994150"/>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0" name="Line 38"/>
          <p:cNvSpPr>
            <a:spLocks noChangeShapeType="1"/>
          </p:cNvSpPr>
          <p:nvPr/>
        </p:nvSpPr>
        <p:spPr bwMode="auto">
          <a:xfrm flipH="1">
            <a:off x="7162800" y="3968750"/>
            <a:ext cx="158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1" name="Line 39"/>
          <p:cNvSpPr>
            <a:spLocks noChangeShapeType="1"/>
          </p:cNvSpPr>
          <p:nvPr/>
        </p:nvSpPr>
        <p:spPr bwMode="auto">
          <a:xfrm flipH="1">
            <a:off x="3754438" y="2551113"/>
            <a:ext cx="1635125" cy="4968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2" name="Line 40"/>
          <p:cNvSpPr>
            <a:spLocks noChangeShapeType="1"/>
          </p:cNvSpPr>
          <p:nvPr/>
        </p:nvSpPr>
        <p:spPr bwMode="auto">
          <a:xfrm flipH="1">
            <a:off x="5133975" y="2551113"/>
            <a:ext cx="255588" cy="512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3" name="Line 41"/>
          <p:cNvSpPr>
            <a:spLocks noChangeShapeType="1"/>
          </p:cNvSpPr>
          <p:nvPr/>
        </p:nvSpPr>
        <p:spPr bwMode="auto">
          <a:xfrm>
            <a:off x="5373688" y="2535238"/>
            <a:ext cx="1444625" cy="528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4" name="Line 42"/>
          <p:cNvSpPr>
            <a:spLocks noChangeShapeType="1"/>
          </p:cNvSpPr>
          <p:nvPr/>
        </p:nvSpPr>
        <p:spPr bwMode="auto">
          <a:xfrm flipH="1">
            <a:off x="6032500" y="3289300"/>
            <a:ext cx="688975" cy="4492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5" name="Line 43"/>
          <p:cNvSpPr>
            <a:spLocks noChangeShapeType="1"/>
          </p:cNvSpPr>
          <p:nvPr/>
        </p:nvSpPr>
        <p:spPr bwMode="auto">
          <a:xfrm>
            <a:off x="6753225" y="3289300"/>
            <a:ext cx="433388" cy="4651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9436" name="Arc 44"/>
          <p:cNvSpPr>
            <a:spLocks/>
          </p:cNvSpPr>
          <p:nvPr/>
        </p:nvSpPr>
        <p:spPr bwMode="auto">
          <a:xfrm flipV="1">
            <a:off x="3386138" y="3913188"/>
            <a:ext cx="368300" cy="1476375"/>
          </a:xfrm>
          <a:custGeom>
            <a:avLst/>
            <a:gdLst>
              <a:gd name="T0" fmla="*/ 0 w 21600"/>
              <a:gd name="T1" fmla="*/ 0 h 21600"/>
              <a:gd name="T2" fmla="*/ 6279856 w 21600"/>
              <a:gd name="T3" fmla="*/ 100911257 h 21600"/>
              <a:gd name="T4" fmla="*/ 0 w 21600"/>
              <a:gd name="T5" fmla="*/ 10091125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round/>
            <a:headEnd/>
            <a:tailEnd type="triangle" w="med" len="med"/>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9437" name="Rectangle 45"/>
          <p:cNvSpPr>
            <a:spLocks noChangeArrowheads="1"/>
          </p:cNvSpPr>
          <p:nvPr/>
        </p:nvSpPr>
        <p:spPr bwMode="auto">
          <a:xfrm>
            <a:off x="2824163" y="5414963"/>
            <a:ext cx="1244600" cy="366712"/>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accent1"/>
                </a:solidFill>
                <a:latin typeface="Verdana" pitchFamily="34" charset="0"/>
                <a:cs typeface="Arial" pitchFamily="34" charset="0"/>
              </a:rPr>
              <a:t>Predicate</a:t>
            </a:r>
          </a:p>
        </p:txBody>
      </p:sp>
      <p:sp>
        <p:nvSpPr>
          <p:cNvPr id="59438" name="Arc 46"/>
          <p:cNvSpPr>
            <a:spLocks/>
          </p:cNvSpPr>
          <p:nvPr/>
        </p:nvSpPr>
        <p:spPr bwMode="auto">
          <a:xfrm flipV="1">
            <a:off x="5872163" y="4603750"/>
            <a:ext cx="176212" cy="1011238"/>
          </a:xfrm>
          <a:custGeom>
            <a:avLst/>
            <a:gdLst>
              <a:gd name="T0" fmla="*/ 0 w 21600"/>
              <a:gd name="T1" fmla="*/ 0 h 21600"/>
              <a:gd name="T2" fmla="*/ 1437531 w 21600"/>
              <a:gd name="T3" fmla="*/ 47342699 h 21600"/>
              <a:gd name="T4" fmla="*/ 0 w 21600"/>
              <a:gd name="T5" fmla="*/ 47342699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prstDash val="dash"/>
            <a:round/>
            <a:headEnd/>
            <a:tailEnd type="triangle" w="med" len="med"/>
          </a:ln>
          <a:effectLst/>
          <a:extLst>
            <a:ext uri="{909E8E84-426E-40DD-AFC4-6F175D3DCCD1}">
              <a14:hiddenFill xmlns:a14="http://schemas.microsoft.com/office/drawing/2010/main">
                <a:solidFill>
                  <a:srgbClr val="33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59439" name="Rectangle 47"/>
          <p:cNvSpPr>
            <a:spLocks noChangeArrowheads="1"/>
          </p:cNvSpPr>
          <p:nvPr/>
        </p:nvSpPr>
        <p:spPr bwMode="auto">
          <a:xfrm>
            <a:off x="5254625" y="5521325"/>
            <a:ext cx="1244600" cy="366713"/>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hangingPunct="1">
              <a:buClr>
                <a:schemeClr val="accent2"/>
              </a:buClr>
            </a:pPr>
            <a:r>
              <a:rPr lang="en-US" altLang="zh-CN">
                <a:solidFill>
                  <a:schemeClr val="accent1"/>
                </a:solidFill>
                <a:latin typeface="Verdana" pitchFamily="34" charset="0"/>
                <a:cs typeface="Arial" pitchFamily="34" charset="0"/>
              </a:rPr>
              <a:t>Predicate</a:t>
            </a:r>
          </a:p>
        </p:txBody>
      </p:sp>
      <p:sp>
        <p:nvSpPr>
          <p:cNvPr id="59440" name="Rectangle 2"/>
          <p:cNvSpPr txBox="1">
            <a:spLocks noChangeArrowheads="1"/>
          </p:cNvSpPr>
          <p:nvPr/>
        </p:nvSpPr>
        <p:spPr bwMode="auto">
          <a:xfrm>
            <a:off x="914400" y="277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600">
                <a:solidFill>
                  <a:schemeClr val="tx2"/>
                </a:solidFill>
                <a:latin typeface="Verdana" pitchFamily="34" charset="0"/>
              </a:rPr>
              <a:t>Semantic Role Labeling: Adding Semantics into Trees</a:t>
            </a:r>
          </a:p>
        </p:txBody>
      </p:sp>
    </p:spTree>
    <p:extLst>
      <p:ext uri="{BB962C8B-B14F-4D97-AF65-F5344CB8AC3E}">
        <p14:creationId xmlns:p14="http://schemas.microsoft.com/office/powerpoint/2010/main" val="12710820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0" algn="l"/>
                <a:tab pos="457200" algn="l"/>
                <a:tab pos="914400" algn="l"/>
                <a:tab pos="1371600" algn="l"/>
                <a:tab pos="1828800" algn="l"/>
                <a:tab pos="2284413" algn="l"/>
                <a:tab pos="2743200" algn="l"/>
                <a:tab pos="3200400" algn="l"/>
                <a:tab pos="3657600" algn="l"/>
                <a:tab pos="4113213" algn="l"/>
                <a:tab pos="4572000" algn="l"/>
                <a:tab pos="5029200" algn="l"/>
                <a:tab pos="5484813" algn="l"/>
                <a:tab pos="5943600" algn="l"/>
                <a:tab pos="6400800" algn="l"/>
                <a:tab pos="6858000" algn="l"/>
                <a:tab pos="7313613" algn="l"/>
                <a:tab pos="7772400" algn="l"/>
                <a:tab pos="8229600" algn="l"/>
                <a:tab pos="8685213" algn="l"/>
                <a:tab pos="9142413" algn="l"/>
              </a:tabLst>
            </a:pPr>
            <a:r>
              <a:rPr lang="en-GB" smtClean="0"/>
              <a:t>Core Arguments</a:t>
            </a:r>
          </a:p>
        </p:txBody>
      </p:sp>
      <p:sp>
        <p:nvSpPr>
          <p:cNvPr id="60420" name="Rectangle 3"/>
          <p:cNvSpPr>
            <a:spLocks noGrp="1" noChangeArrowheads="1"/>
          </p:cNvSpPr>
          <p:nvPr>
            <p:ph type="body" idx="1"/>
          </p:nvPr>
        </p:nvSpPr>
        <p:spPr>
          <a:xfrm>
            <a:off x="769938" y="1776413"/>
            <a:ext cx="7348537" cy="3902075"/>
          </a:xfrm>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smtClean="0"/>
              <a:t>Arg0 = agent</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smtClean="0"/>
              <a:t>Arg1 = direct object / theme / patient</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smtClean="0"/>
              <a:t>Arg2 = indirect object / benefactive / instrument / attribute / end state</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smtClean="0"/>
              <a:t>Arg3 = start point / benefactive / instrument / attribute</a:t>
            </a:r>
          </a:p>
          <a:p>
            <a:pPr marL="373063" indent="-373063" defTabSz="457200">
              <a:tabLst>
                <a:tab pos="452438" algn="l"/>
                <a:tab pos="911225" algn="l"/>
                <a:tab pos="1368425" algn="l"/>
                <a:tab pos="1825625" algn="l"/>
                <a:tab pos="2282825" algn="l"/>
                <a:tab pos="2740025" algn="l"/>
                <a:tab pos="3197225" algn="l"/>
                <a:tab pos="3652838" algn="l"/>
                <a:tab pos="4111625" algn="l"/>
                <a:tab pos="4568825" algn="l"/>
                <a:tab pos="5026025" algn="l"/>
                <a:tab pos="5481638" algn="l"/>
                <a:tab pos="5940425" algn="l"/>
                <a:tab pos="6397625" algn="l"/>
                <a:tab pos="6853238" algn="l"/>
                <a:tab pos="7312025" algn="l"/>
                <a:tab pos="7769225" algn="l"/>
                <a:tab pos="8224838" algn="l"/>
                <a:tab pos="8682038" algn="l"/>
                <a:tab pos="9140825" algn="l"/>
              </a:tabLst>
            </a:pPr>
            <a:r>
              <a:rPr lang="en-GB" smtClean="0"/>
              <a:t>Arg4 = end point</a:t>
            </a:r>
          </a:p>
        </p:txBody>
      </p:sp>
    </p:spTree>
    <p:extLst>
      <p:ext uri="{BB962C8B-B14F-4D97-AF65-F5344CB8AC3E}">
        <p14:creationId xmlns:p14="http://schemas.microsoft.com/office/powerpoint/2010/main" val="1243484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ltLang="zh-CN" smtClean="0"/>
              <a:t>Dependency Parsing</a:t>
            </a:r>
          </a:p>
        </p:txBody>
      </p:sp>
      <p:pic>
        <p:nvPicPr>
          <p:cNvPr id="61444" name="Picture 3" descr="dep-parse-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666875"/>
            <a:ext cx="52451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4"/>
          <p:cNvSpPr txBox="1">
            <a:spLocks noChangeArrowheads="1"/>
          </p:cNvSpPr>
          <p:nvPr/>
        </p:nvSpPr>
        <p:spPr bwMode="auto">
          <a:xfrm>
            <a:off x="2133600" y="5443538"/>
            <a:ext cx="506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i="1">
                <a:solidFill>
                  <a:schemeClr val="accent1"/>
                </a:solidFill>
                <a:latin typeface="Tahoma" pitchFamily="34" charset="0"/>
              </a:rPr>
              <a:t>They hid the letter on the shelf</a:t>
            </a:r>
          </a:p>
        </p:txBody>
      </p:sp>
    </p:spTree>
    <p:extLst>
      <p:ext uri="{BB962C8B-B14F-4D97-AF65-F5344CB8AC3E}">
        <p14:creationId xmlns:p14="http://schemas.microsoft.com/office/powerpoint/2010/main" val="21908346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ltLang="zh-CN" smtClean="0"/>
              <a:t>Dependency Relations</a:t>
            </a:r>
          </a:p>
        </p:txBody>
      </p:sp>
      <p:pic>
        <p:nvPicPr>
          <p:cNvPr id="62468" name="Picture 3" descr="dep-rel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8650288" cy="452120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8669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r>
              <a:rPr lang="en-US" altLang="zh-CN" sz="3600" smtClean="0">
                <a:latin typeface="Verdana" pitchFamily="34" charset="0"/>
              </a:rPr>
              <a:t>Name Tagging</a:t>
            </a:r>
          </a:p>
        </p:txBody>
      </p:sp>
      <p:sp>
        <p:nvSpPr>
          <p:cNvPr id="63492" name="Rectangle 3"/>
          <p:cNvSpPr>
            <a:spLocks noGrp="1" noChangeArrowheads="1"/>
          </p:cNvSpPr>
          <p:nvPr>
            <p:ph type="body" idx="1"/>
          </p:nvPr>
        </p:nvSpPr>
        <p:spPr>
          <a:xfrm>
            <a:off x="914400" y="1600200"/>
            <a:ext cx="7473950" cy="4530725"/>
          </a:xfrm>
        </p:spPr>
        <p:txBody>
          <a:bodyPr/>
          <a:lstStyle/>
          <a:p>
            <a:pPr>
              <a:lnSpc>
                <a:spcPct val="80000"/>
              </a:lnSpc>
            </a:pPr>
            <a:r>
              <a:rPr lang="en-US" altLang="zh-CN" sz="2000" smtClean="0">
                <a:latin typeface="Comic Sans MS" pitchFamily="66" charset="0"/>
              </a:rPr>
              <a:t>Since its inception in 2001, </a:t>
            </a:r>
            <a:r>
              <a:rPr lang="en-US" altLang="zh-CN" sz="2000" smtClean="0">
                <a:solidFill>
                  <a:srgbClr val="3333CC"/>
                </a:solidFill>
                <a:latin typeface="Comic Sans MS" pitchFamily="66" charset="0"/>
              </a:rPr>
              <a:t>&lt;name ID=“1” type=“organization”&gt;</a:t>
            </a:r>
            <a:r>
              <a:rPr lang="en-US" altLang="zh-CN" sz="2000" smtClean="0">
                <a:latin typeface="Comic Sans MS" pitchFamily="66" charset="0"/>
              </a:rPr>
              <a:t>Red</a:t>
            </a:r>
            <a:r>
              <a:rPr lang="en-US" altLang="zh-CN" sz="2000" smtClean="0">
                <a:solidFill>
                  <a:srgbClr val="3333CC"/>
                </a:solidFill>
                <a:latin typeface="Comic Sans MS" pitchFamily="66" charset="0"/>
              </a:rPr>
              <a:t>&lt;/name&gt;</a:t>
            </a:r>
            <a:r>
              <a:rPr lang="en-US" altLang="zh-CN" sz="2000" smtClean="0">
                <a:latin typeface="Comic Sans MS" pitchFamily="66" charset="0"/>
              </a:rPr>
              <a:t>has caused a stir in </a:t>
            </a:r>
          </a:p>
          <a:p>
            <a:pPr>
              <a:lnSpc>
                <a:spcPct val="80000"/>
              </a:lnSpc>
              <a:buFont typeface="Wingdings" pitchFamily="2" charset="2"/>
              <a:buNone/>
            </a:pPr>
            <a:r>
              <a:rPr lang="en-US" altLang="zh-CN" sz="2000" smtClean="0">
                <a:solidFill>
                  <a:srgbClr val="3333CC"/>
                </a:solidFill>
                <a:latin typeface="Comic Sans MS" pitchFamily="66" charset="0"/>
              </a:rPr>
              <a:t>     &lt;name ID=“2” type=“location”&gt;</a:t>
            </a:r>
            <a:r>
              <a:rPr lang="en-US" altLang="zh-CN" sz="2000" smtClean="0">
                <a:latin typeface="Comic Sans MS" pitchFamily="66" charset="0"/>
              </a:rPr>
              <a:t>Northeast Ohio</a:t>
            </a:r>
            <a:r>
              <a:rPr lang="en-US" altLang="zh-CN" sz="2000" smtClean="0">
                <a:solidFill>
                  <a:srgbClr val="3333CC"/>
                </a:solidFill>
                <a:latin typeface="Comic Sans MS" pitchFamily="66" charset="0"/>
              </a:rPr>
              <a:t>&lt;/name&gt;</a:t>
            </a:r>
            <a:r>
              <a:rPr lang="en-US" altLang="zh-CN" sz="2000" smtClean="0">
                <a:latin typeface="Comic Sans MS" pitchFamily="66" charset="0"/>
              </a:rPr>
              <a:t> by stretching the boundaries of classical by adding multi-media elements to performances and looking beyond the expected canon of composers.  </a:t>
            </a:r>
          </a:p>
          <a:p>
            <a:pPr>
              <a:lnSpc>
                <a:spcPct val="80000"/>
              </a:lnSpc>
            </a:pPr>
            <a:endParaRPr lang="en-US" altLang="zh-CN" sz="2000" smtClean="0">
              <a:latin typeface="Comic Sans MS" pitchFamily="66" charset="0"/>
            </a:endParaRPr>
          </a:p>
          <a:p>
            <a:pPr>
              <a:lnSpc>
                <a:spcPct val="80000"/>
              </a:lnSpc>
            </a:pPr>
            <a:r>
              <a:rPr lang="en-US" altLang="zh-CN" sz="2000" smtClean="0">
                <a:latin typeface="Comic Sans MS" pitchFamily="66" charset="0"/>
              </a:rPr>
              <a:t>Under the baton of </a:t>
            </a:r>
            <a:r>
              <a:rPr lang="en-US" altLang="zh-CN" sz="2000" smtClean="0">
                <a:solidFill>
                  <a:srgbClr val="3333CC"/>
                </a:solidFill>
                <a:latin typeface="Comic Sans MS" pitchFamily="66" charset="0"/>
              </a:rPr>
              <a:t>&lt;name ID=“3” type=“organization”&gt;</a:t>
            </a:r>
            <a:r>
              <a:rPr lang="en-US" altLang="zh-CN" sz="2000" smtClean="0">
                <a:latin typeface="Comic Sans MS" pitchFamily="66" charset="0"/>
              </a:rPr>
              <a:t> Red</a:t>
            </a:r>
            <a:r>
              <a:rPr lang="en-US" altLang="zh-CN" sz="2000" smtClean="0">
                <a:solidFill>
                  <a:srgbClr val="3333CC"/>
                </a:solidFill>
                <a:latin typeface="Comic Sans MS" pitchFamily="66" charset="0"/>
              </a:rPr>
              <a:t>&lt;/name&gt;</a:t>
            </a:r>
            <a:r>
              <a:rPr lang="en-US" altLang="zh-CN" sz="2000" smtClean="0">
                <a:latin typeface="Comic Sans MS" pitchFamily="66" charset="0"/>
              </a:rPr>
              <a:t> Artistic Director </a:t>
            </a:r>
            <a:r>
              <a:rPr lang="en-US" altLang="zh-CN" sz="2000" smtClean="0">
                <a:solidFill>
                  <a:srgbClr val="3333CC"/>
                </a:solidFill>
                <a:latin typeface="Comic Sans MS" pitchFamily="66" charset="0"/>
              </a:rPr>
              <a:t>&lt;name ID=“4” type=“person”&gt;</a:t>
            </a:r>
            <a:r>
              <a:rPr lang="en-US" altLang="zh-CN" sz="2000" smtClean="0">
                <a:latin typeface="Comic Sans MS" pitchFamily="66" charset="0"/>
              </a:rPr>
              <a:t>Jonathan Sheffer</a:t>
            </a:r>
            <a:r>
              <a:rPr lang="en-US" altLang="zh-CN" sz="2000" smtClean="0">
                <a:solidFill>
                  <a:srgbClr val="3333CC"/>
                </a:solidFill>
                <a:latin typeface="Comic Sans MS" pitchFamily="66" charset="0"/>
              </a:rPr>
              <a:t>&lt;/name&gt;</a:t>
            </a:r>
            <a:r>
              <a:rPr lang="en-US" altLang="zh-CN" sz="2000" smtClean="0">
                <a:latin typeface="Comic Sans MS" pitchFamily="66" charset="0"/>
              </a:rPr>
              <a:t>, </a:t>
            </a:r>
            <a:r>
              <a:rPr lang="en-US" altLang="zh-CN" sz="2000" smtClean="0">
                <a:solidFill>
                  <a:srgbClr val="3333CC"/>
                </a:solidFill>
                <a:latin typeface="Comic Sans MS" pitchFamily="66" charset="0"/>
              </a:rPr>
              <a:t>&lt;name ID=“5” type=“organization”&gt;</a:t>
            </a:r>
            <a:r>
              <a:rPr lang="en-US" altLang="zh-CN" sz="2000" smtClean="0">
                <a:latin typeface="Comic Sans MS" pitchFamily="66" charset="0"/>
              </a:rPr>
              <a:t>Red</a:t>
            </a:r>
            <a:r>
              <a:rPr lang="en-US" altLang="zh-CN" sz="2000" smtClean="0">
                <a:solidFill>
                  <a:srgbClr val="3333CC"/>
                </a:solidFill>
                <a:latin typeface="Comic Sans MS" pitchFamily="66" charset="0"/>
              </a:rPr>
              <a:t>&lt;/name&gt;</a:t>
            </a:r>
            <a:r>
              <a:rPr lang="en-US" altLang="zh-CN" sz="2000" smtClean="0">
                <a:latin typeface="Comic Sans MS" pitchFamily="66" charset="0"/>
              </a:rPr>
              <a:t> makes its debut appearance at </a:t>
            </a:r>
            <a:r>
              <a:rPr lang="en-US" altLang="zh-CN" sz="2000" smtClean="0">
                <a:solidFill>
                  <a:srgbClr val="3333CC"/>
                </a:solidFill>
                <a:latin typeface="Comic Sans MS" pitchFamily="66" charset="0"/>
              </a:rPr>
              <a:t>&lt;name ID=“6” type=“organization”&gt;</a:t>
            </a:r>
            <a:r>
              <a:rPr lang="en-US" altLang="zh-CN" sz="2000" smtClean="0">
                <a:latin typeface="Comic Sans MS" pitchFamily="66" charset="0"/>
              </a:rPr>
              <a:t> Kent State University</a:t>
            </a:r>
            <a:r>
              <a:rPr lang="en-US" altLang="zh-CN" sz="2000" smtClean="0">
                <a:solidFill>
                  <a:srgbClr val="3333CC"/>
                </a:solidFill>
                <a:latin typeface="Comic Sans MS" pitchFamily="66" charset="0"/>
              </a:rPr>
              <a:t>&lt;/name&gt;</a:t>
            </a:r>
            <a:r>
              <a:rPr lang="en-US" altLang="zh-CN" sz="2000" smtClean="0">
                <a:latin typeface="Comic Sans MS" pitchFamily="66" charset="0"/>
              </a:rPr>
              <a:t> on March 7 at 7:30 p.m. </a:t>
            </a:r>
          </a:p>
        </p:txBody>
      </p:sp>
    </p:spTree>
    <p:extLst>
      <p:ext uri="{BB962C8B-B14F-4D97-AF65-F5344CB8AC3E}">
        <p14:creationId xmlns:p14="http://schemas.microsoft.com/office/powerpoint/2010/main" val="3724476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013" y="0"/>
            <a:ext cx="3455987"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ChangeArrowheads="1"/>
          </p:cNvSpPr>
          <p:nvPr/>
        </p:nvSpPr>
        <p:spPr bwMode="auto">
          <a:xfrm>
            <a:off x="5407025" y="5661025"/>
            <a:ext cx="288925"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0" name="Rectangle 4"/>
          <p:cNvSpPr>
            <a:spLocks noChangeArrowheads="1"/>
          </p:cNvSpPr>
          <p:nvPr/>
        </p:nvSpPr>
        <p:spPr bwMode="auto">
          <a:xfrm>
            <a:off x="1908175" y="5373688"/>
            <a:ext cx="1817688" cy="3317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1" name="Rectangle 5"/>
          <p:cNvSpPr>
            <a:spLocks noChangeArrowheads="1"/>
          </p:cNvSpPr>
          <p:nvPr/>
        </p:nvSpPr>
        <p:spPr bwMode="auto">
          <a:xfrm>
            <a:off x="1763713" y="4854575"/>
            <a:ext cx="431800"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2" name="Rectangle 6"/>
          <p:cNvSpPr>
            <a:spLocks noChangeArrowheads="1"/>
          </p:cNvSpPr>
          <p:nvPr/>
        </p:nvSpPr>
        <p:spPr bwMode="auto">
          <a:xfrm>
            <a:off x="1331913" y="3673475"/>
            <a:ext cx="1954212" cy="3317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3" name="Rectangle 7"/>
          <p:cNvSpPr>
            <a:spLocks noChangeArrowheads="1"/>
          </p:cNvSpPr>
          <p:nvPr/>
        </p:nvSpPr>
        <p:spPr bwMode="auto">
          <a:xfrm>
            <a:off x="1835150" y="1628775"/>
            <a:ext cx="1873250"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21" name="Rectangle 8"/>
          <p:cNvSpPr>
            <a:spLocks noGrp="1" noChangeArrowheads="1"/>
          </p:cNvSpPr>
          <p:nvPr>
            <p:ph type="title"/>
          </p:nvPr>
        </p:nvSpPr>
        <p:spPr>
          <a:xfrm>
            <a:off x="971550" y="260350"/>
            <a:ext cx="7704138" cy="1081088"/>
          </a:xfrm>
        </p:spPr>
        <p:txBody>
          <a:bodyPr/>
          <a:lstStyle/>
          <a:p>
            <a:r>
              <a:rPr lang="en-US" altLang="zh-CN" sz="3600" smtClean="0">
                <a:latin typeface="Verdana" pitchFamily="34" charset="0"/>
              </a:rPr>
              <a:t>Coreference</a:t>
            </a:r>
          </a:p>
        </p:txBody>
      </p:sp>
      <p:sp>
        <p:nvSpPr>
          <p:cNvPr id="423945" name="Line 9"/>
          <p:cNvSpPr>
            <a:spLocks noChangeShapeType="1"/>
          </p:cNvSpPr>
          <p:nvPr/>
        </p:nvSpPr>
        <p:spPr bwMode="auto">
          <a:xfrm flipH="1">
            <a:off x="2195513" y="1916113"/>
            <a:ext cx="576262" cy="1728787"/>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46" name="Line 10"/>
          <p:cNvSpPr>
            <a:spLocks noChangeShapeType="1"/>
          </p:cNvSpPr>
          <p:nvPr/>
        </p:nvSpPr>
        <p:spPr bwMode="auto">
          <a:xfrm flipV="1">
            <a:off x="2051050" y="4005263"/>
            <a:ext cx="144463" cy="935037"/>
          </a:xfrm>
          <a:prstGeom prst="line">
            <a:avLst/>
          </a:prstGeom>
          <a:noFill/>
          <a:ln w="222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47" name="Line 11"/>
          <p:cNvSpPr>
            <a:spLocks noChangeShapeType="1"/>
          </p:cNvSpPr>
          <p:nvPr/>
        </p:nvSpPr>
        <p:spPr bwMode="auto">
          <a:xfrm>
            <a:off x="2051050" y="5172075"/>
            <a:ext cx="792163" cy="215900"/>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48" name="Line 12"/>
          <p:cNvSpPr>
            <a:spLocks noChangeShapeType="1"/>
          </p:cNvSpPr>
          <p:nvPr/>
        </p:nvSpPr>
        <p:spPr bwMode="auto">
          <a:xfrm>
            <a:off x="3708400" y="5516563"/>
            <a:ext cx="1727200" cy="288925"/>
          </a:xfrm>
          <a:prstGeom prst="line">
            <a:avLst/>
          </a:prstGeom>
          <a:noFill/>
          <a:ln w="22225">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526" name="Rectangle 13"/>
          <p:cNvSpPr>
            <a:spLocks noGrp="1" noChangeArrowheads="1"/>
          </p:cNvSpPr>
          <p:nvPr>
            <p:ph type="body" idx="1"/>
          </p:nvPr>
        </p:nvSpPr>
        <p:spPr>
          <a:xfrm>
            <a:off x="900113" y="1628775"/>
            <a:ext cx="7772400" cy="4530725"/>
          </a:xfrm>
        </p:spPr>
        <p:txBody>
          <a:bodyPr/>
          <a:lstStyle/>
          <a:p>
            <a:pPr>
              <a:lnSpc>
                <a:spcPct val="80000"/>
              </a:lnSpc>
            </a:pPr>
            <a:r>
              <a:rPr lang="en-US" altLang="zh-CN" sz="2000" smtClean="0">
                <a:latin typeface="Comic Sans MS" pitchFamily="66" charset="0"/>
              </a:rPr>
              <a:t>But </a:t>
            </a:r>
            <a:r>
              <a:rPr lang="en-US" altLang="zh-CN" sz="2000" smtClean="0">
                <a:solidFill>
                  <a:srgbClr val="3333CC"/>
                </a:solidFill>
                <a:latin typeface="Comic Sans MS" pitchFamily="66" charset="0"/>
              </a:rPr>
              <a:t>the little prince</a:t>
            </a:r>
            <a:r>
              <a:rPr lang="en-US" altLang="zh-CN" sz="2000" smtClean="0">
                <a:latin typeface="Comic Sans MS" pitchFamily="66" charset="0"/>
              </a:rPr>
              <a:t> could not restrain admiration: </a:t>
            </a:r>
          </a:p>
          <a:p>
            <a:pPr>
              <a:lnSpc>
                <a:spcPct val="80000"/>
              </a:lnSpc>
            </a:pPr>
            <a:endParaRPr lang="en-US" altLang="zh-CN" sz="2000" smtClean="0">
              <a:latin typeface="Comic Sans MS" pitchFamily="66" charset="0"/>
            </a:endParaRPr>
          </a:p>
          <a:p>
            <a:pPr>
              <a:lnSpc>
                <a:spcPct val="80000"/>
              </a:lnSpc>
            </a:pPr>
            <a:r>
              <a:rPr lang="en-US" altLang="zh-CN" sz="2000" smtClean="0">
                <a:latin typeface="Comic Sans MS" pitchFamily="66" charset="0"/>
              </a:rPr>
              <a:t>"Oh! How beautiful </a:t>
            </a:r>
            <a:r>
              <a:rPr lang="en-US" altLang="zh-CN" sz="2000" smtClean="0">
                <a:solidFill>
                  <a:schemeClr val="accent2"/>
                </a:solidFill>
                <a:latin typeface="Comic Sans MS" pitchFamily="66" charset="0"/>
              </a:rPr>
              <a:t>you</a:t>
            </a:r>
            <a:r>
              <a:rPr lang="en-US" altLang="zh-CN" sz="2000" smtClean="0">
                <a:latin typeface="Comic Sans MS" pitchFamily="66" charset="0"/>
              </a:rPr>
              <a:t> are!" </a:t>
            </a:r>
          </a:p>
          <a:p>
            <a:pPr>
              <a:lnSpc>
                <a:spcPct val="80000"/>
              </a:lnSpc>
            </a:pPr>
            <a:endParaRPr lang="en-US" altLang="zh-CN" sz="2000" smtClean="0">
              <a:latin typeface="Comic Sans MS" pitchFamily="66" charset="0"/>
            </a:endParaRPr>
          </a:p>
          <a:p>
            <a:pPr>
              <a:lnSpc>
                <a:spcPct val="80000"/>
              </a:lnSpc>
            </a:pPr>
            <a:r>
              <a:rPr lang="en-US" altLang="zh-CN" sz="2000" smtClean="0">
                <a:latin typeface="Comic Sans MS" pitchFamily="66" charset="0"/>
              </a:rPr>
              <a:t>"Am </a:t>
            </a:r>
            <a:r>
              <a:rPr lang="en-US" altLang="zh-CN" sz="2000" smtClean="0">
                <a:solidFill>
                  <a:schemeClr val="accent2"/>
                </a:solidFill>
                <a:latin typeface="Comic Sans MS" pitchFamily="66" charset="0"/>
              </a:rPr>
              <a:t>I</a:t>
            </a:r>
            <a:r>
              <a:rPr lang="en-US" altLang="zh-CN" sz="2000" smtClean="0">
                <a:latin typeface="Comic Sans MS" pitchFamily="66" charset="0"/>
              </a:rPr>
              <a:t> not?" </a:t>
            </a:r>
            <a:r>
              <a:rPr lang="en-US" altLang="zh-CN" sz="2000" smtClean="0">
                <a:solidFill>
                  <a:schemeClr val="accent2"/>
                </a:solidFill>
                <a:latin typeface="Comic Sans MS" pitchFamily="66" charset="0"/>
              </a:rPr>
              <a:t>the flower</a:t>
            </a:r>
            <a:r>
              <a:rPr lang="en-US" altLang="zh-CN" sz="2000" smtClean="0">
                <a:latin typeface="Comic Sans MS" pitchFamily="66" charset="0"/>
              </a:rPr>
              <a:t> responded, sweetly. "And </a:t>
            </a:r>
            <a:r>
              <a:rPr lang="en-US" altLang="zh-CN" sz="2000" smtClean="0">
                <a:solidFill>
                  <a:schemeClr val="accent2"/>
                </a:solidFill>
                <a:latin typeface="Comic Sans MS" pitchFamily="66" charset="0"/>
              </a:rPr>
              <a:t>I</a:t>
            </a:r>
            <a:r>
              <a:rPr lang="en-US" altLang="zh-CN" sz="2000" smtClean="0">
                <a:latin typeface="Comic Sans MS" pitchFamily="66" charset="0"/>
              </a:rPr>
              <a:t> was born at the same moment as the sun . . ." </a:t>
            </a:r>
          </a:p>
          <a:p>
            <a:pPr>
              <a:lnSpc>
                <a:spcPct val="80000"/>
              </a:lnSpc>
            </a:pPr>
            <a:endParaRPr lang="en-US" altLang="zh-CN" sz="2000" smtClean="0">
              <a:latin typeface="Comic Sans MS" pitchFamily="66" charset="0"/>
            </a:endParaRPr>
          </a:p>
          <a:p>
            <a:pPr>
              <a:lnSpc>
                <a:spcPct val="80000"/>
              </a:lnSpc>
            </a:pPr>
            <a:r>
              <a:rPr lang="en-US" altLang="zh-CN" sz="2000" smtClean="0">
                <a:solidFill>
                  <a:srgbClr val="3333CC"/>
                </a:solidFill>
                <a:latin typeface="Comic Sans MS" pitchFamily="66" charset="0"/>
              </a:rPr>
              <a:t>The little prince</a:t>
            </a:r>
            <a:r>
              <a:rPr lang="en-US" altLang="zh-CN" sz="2000" smtClean="0">
                <a:latin typeface="Comic Sans MS" pitchFamily="66" charset="0"/>
              </a:rPr>
              <a:t> could guess easily enough that </a:t>
            </a:r>
            <a:r>
              <a:rPr lang="en-US" altLang="zh-CN" sz="2000" smtClean="0">
                <a:solidFill>
                  <a:schemeClr val="accent2"/>
                </a:solidFill>
                <a:latin typeface="Comic Sans MS" pitchFamily="66" charset="0"/>
              </a:rPr>
              <a:t>she</a:t>
            </a:r>
            <a:r>
              <a:rPr lang="en-US" altLang="zh-CN" sz="2000" smtClean="0">
                <a:latin typeface="Comic Sans MS" pitchFamily="66" charset="0"/>
              </a:rPr>
              <a:t> was not any too modest--but how moving--and exciting--</a:t>
            </a:r>
            <a:r>
              <a:rPr lang="en-US" altLang="zh-CN" sz="2000" smtClean="0">
                <a:solidFill>
                  <a:schemeClr val="accent2"/>
                </a:solidFill>
                <a:latin typeface="Comic Sans MS" pitchFamily="66" charset="0"/>
              </a:rPr>
              <a:t>she</a:t>
            </a:r>
            <a:r>
              <a:rPr lang="en-US" altLang="zh-CN" sz="2000" smtClean="0">
                <a:latin typeface="Comic Sans MS" pitchFamily="66" charset="0"/>
              </a:rPr>
              <a:t> was! </a:t>
            </a:r>
          </a:p>
          <a:p>
            <a:pPr>
              <a:lnSpc>
                <a:spcPct val="80000"/>
              </a:lnSpc>
            </a:pPr>
            <a:endParaRPr lang="en-US" altLang="zh-CN" sz="2000" smtClean="0">
              <a:latin typeface="Comic Sans MS" pitchFamily="66" charset="0"/>
            </a:endParaRPr>
          </a:p>
          <a:p>
            <a:pPr>
              <a:lnSpc>
                <a:spcPct val="80000"/>
              </a:lnSpc>
            </a:pPr>
            <a:r>
              <a:rPr lang="en-US" altLang="zh-CN" sz="2000" smtClean="0">
                <a:latin typeface="Comic Sans MS" pitchFamily="66" charset="0"/>
              </a:rPr>
              <a:t>"</a:t>
            </a:r>
            <a:r>
              <a:rPr lang="en-US" altLang="zh-CN" sz="2000" smtClean="0">
                <a:solidFill>
                  <a:schemeClr val="accent2"/>
                </a:solidFill>
                <a:latin typeface="Comic Sans MS" pitchFamily="66" charset="0"/>
              </a:rPr>
              <a:t>I</a:t>
            </a:r>
            <a:r>
              <a:rPr lang="en-US" altLang="zh-CN" sz="2000" smtClean="0">
                <a:latin typeface="Comic Sans MS" pitchFamily="66" charset="0"/>
              </a:rPr>
              <a:t> think it is time for breakfast," </a:t>
            </a:r>
            <a:r>
              <a:rPr lang="en-US" altLang="zh-CN" sz="2000" smtClean="0">
                <a:solidFill>
                  <a:schemeClr val="accent2"/>
                </a:solidFill>
                <a:latin typeface="Comic Sans MS" pitchFamily="66" charset="0"/>
              </a:rPr>
              <a:t>she</a:t>
            </a:r>
            <a:r>
              <a:rPr lang="en-US" altLang="zh-CN" sz="2000" smtClean="0">
                <a:latin typeface="Comic Sans MS" pitchFamily="66" charset="0"/>
              </a:rPr>
              <a:t> added an instant later. "If </a:t>
            </a:r>
            <a:r>
              <a:rPr lang="en-US" altLang="zh-CN" sz="2000" smtClean="0">
                <a:solidFill>
                  <a:srgbClr val="3333CC"/>
                </a:solidFill>
                <a:latin typeface="Comic Sans MS" pitchFamily="66" charset="0"/>
              </a:rPr>
              <a:t>you</a:t>
            </a:r>
            <a:r>
              <a:rPr lang="en-US" altLang="zh-CN" sz="2000" smtClean="0">
                <a:latin typeface="Comic Sans MS" pitchFamily="66" charset="0"/>
              </a:rPr>
              <a:t> would have the kindness to think of </a:t>
            </a:r>
            <a:r>
              <a:rPr lang="en-US" altLang="zh-CN" sz="2000" smtClean="0">
                <a:solidFill>
                  <a:schemeClr val="accent2"/>
                </a:solidFill>
                <a:latin typeface="Comic Sans MS" pitchFamily="66" charset="0"/>
              </a:rPr>
              <a:t>my</a:t>
            </a:r>
            <a:r>
              <a:rPr lang="en-US" altLang="zh-CN" sz="2000" smtClean="0">
                <a:latin typeface="Comic Sans MS" pitchFamily="66" charset="0"/>
              </a:rPr>
              <a:t> needs--" </a:t>
            </a:r>
          </a:p>
          <a:p>
            <a:pPr>
              <a:lnSpc>
                <a:spcPct val="80000"/>
              </a:lnSpc>
            </a:pPr>
            <a:endParaRPr lang="en-US" altLang="zh-CN" sz="2000" smtClean="0">
              <a:latin typeface="Comic Sans MS" pitchFamily="66" charset="0"/>
            </a:endParaRPr>
          </a:p>
          <a:p>
            <a:pPr>
              <a:lnSpc>
                <a:spcPct val="80000"/>
              </a:lnSpc>
            </a:pPr>
            <a:r>
              <a:rPr lang="en-US" altLang="zh-CN" sz="2000" smtClean="0">
                <a:latin typeface="Comic Sans MS" pitchFamily="66" charset="0"/>
              </a:rPr>
              <a:t>And </a:t>
            </a:r>
            <a:r>
              <a:rPr lang="en-US" altLang="zh-CN" sz="2000" smtClean="0">
                <a:solidFill>
                  <a:srgbClr val="3333CC"/>
                </a:solidFill>
                <a:latin typeface="Comic Sans MS" pitchFamily="66" charset="0"/>
              </a:rPr>
              <a:t>the little prince</a:t>
            </a:r>
            <a:r>
              <a:rPr lang="en-US" altLang="zh-CN" sz="2000" smtClean="0">
                <a:latin typeface="Comic Sans MS" pitchFamily="66" charset="0"/>
              </a:rPr>
              <a:t>, completely abashed, went to look for a sprinkling-can of fresh water. So, </a:t>
            </a:r>
            <a:r>
              <a:rPr lang="en-US" altLang="zh-CN" sz="2000" smtClean="0">
                <a:solidFill>
                  <a:srgbClr val="3333CC"/>
                </a:solidFill>
                <a:latin typeface="Comic Sans MS" pitchFamily="66" charset="0"/>
              </a:rPr>
              <a:t>he</a:t>
            </a:r>
            <a:r>
              <a:rPr lang="en-US" altLang="zh-CN" sz="2000" smtClean="0">
                <a:latin typeface="Comic Sans MS" pitchFamily="66" charset="0"/>
              </a:rPr>
              <a:t> tended </a:t>
            </a:r>
            <a:r>
              <a:rPr lang="en-US" altLang="zh-CN" sz="2000" smtClean="0">
                <a:solidFill>
                  <a:schemeClr val="accent2"/>
                </a:solidFill>
                <a:latin typeface="Comic Sans MS" pitchFamily="66" charset="0"/>
              </a:rPr>
              <a:t>the flower</a:t>
            </a:r>
            <a:r>
              <a:rPr lang="en-US" altLang="zh-CN" sz="2000" smtClean="0">
                <a:latin typeface="Comic Sans MS" pitchFamily="66" charset="0"/>
              </a:rPr>
              <a:t>.</a:t>
            </a:r>
          </a:p>
        </p:txBody>
      </p:sp>
    </p:spTree>
    <p:custDataLst>
      <p:tags r:id="rId1"/>
    </p:custDataLst>
    <p:extLst>
      <p:ext uri="{BB962C8B-B14F-4D97-AF65-F5344CB8AC3E}">
        <p14:creationId xmlns:p14="http://schemas.microsoft.com/office/powerpoint/2010/main" val="2408663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3939"/>
                                        </p:tgtEl>
                                        <p:attrNameLst>
                                          <p:attrName>style.visibility</p:attrName>
                                        </p:attrNameLst>
                                      </p:cBhvr>
                                      <p:to>
                                        <p:strVal val="visible"/>
                                      </p:to>
                                    </p:set>
                                    <p:animEffect transition="in" filter="blinds(horizontal)">
                                      <p:cBhvr>
                                        <p:cTn id="7" dur="500"/>
                                        <p:tgtEl>
                                          <p:spTgt spid="4239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3940"/>
                                        </p:tgtEl>
                                        <p:attrNameLst>
                                          <p:attrName>style.visibility</p:attrName>
                                        </p:attrNameLst>
                                      </p:cBhvr>
                                      <p:to>
                                        <p:strVal val="visible"/>
                                      </p:to>
                                    </p:set>
                                    <p:animEffect transition="in" filter="blinds(horizontal)">
                                      <p:cBhvr>
                                        <p:cTn id="10" dur="500"/>
                                        <p:tgtEl>
                                          <p:spTgt spid="42394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3941"/>
                                        </p:tgtEl>
                                        <p:attrNameLst>
                                          <p:attrName>style.visibility</p:attrName>
                                        </p:attrNameLst>
                                      </p:cBhvr>
                                      <p:to>
                                        <p:strVal val="visible"/>
                                      </p:to>
                                    </p:set>
                                    <p:animEffect transition="in" filter="blinds(horizontal)">
                                      <p:cBhvr>
                                        <p:cTn id="13" dur="500"/>
                                        <p:tgtEl>
                                          <p:spTgt spid="42394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23942"/>
                                        </p:tgtEl>
                                        <p:attrNameLst>
                                          <p:attrName>style.visibility</p:attrName>
                                        </p:attrNameLst>
                                      </p:cBhvr>
                                      <p:to>
                                        <p:strVal val="visible"/>
                                      </p:to>
                                    </p:set>
                                    <p:animEffect transition="in" filter="blinds(horizontal)">
                                      <p:cBhvr>
                                        <p:cTn id="16" dur="500"/>
                                        <p:tgtEl>
                                          <p:spTgt spid="42394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23943"/>
                                        </p:tgtEl>
                                        <p:attrNameLst>
                                          <p:attrName>style.visibility</p:attrName>
                                        </p:attrNameLst>
                                      </p:cBhvr>
                                      <p:to>
                                        <p:strVal val="visible"/>
                                      </p:to>
                                    </p:set>
                                    <p:animEffect transition="in" filter="blinds(horizontal)">
                                      <p:cBhvr>
                                        <p:cTn id="19" dur="500"/>
                                        <p:tgtEl>
                                          <p:spTgt spid="42394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23945"/>
                                        </p:tgtEl>
                                        <p:attrNameLst>
                                          <p:attrName>style.visibility</p:attrName>
                                        </p:attrNameLst>
                                      </p:cBhvr>
                                      <p:to>
                                        <p:strVal val="visible"/>
                                      </p:to>
                                    </p:set>
                                    <p:animEffect transition="in" filter="blinds(horizontal)">
                                      <p:cBhvr>
                                        <p:cTn id="22" dur="500"/>
                                        <p:tgtEl>
                                          <p:spTgt spid="42394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23946"/>
                                        </p:tgtEl>
                                        <p:attrNameLst>
                                          <p:attrName>style.visibility</p:attrName>
                                        </p:attrNameLst>
                                      </p:cBhvr>
                                      <p:to>
                                        <p:strVal val="visible"/>
                                      </p:to>
                                    </p:set>
                                    <p:animEffect transition="in" filter="blinds(horizontal)">
                                      <p:cBhvr>
                                        <p:cTn id="25" dur="500"/>
                                        <p:tgtEl>
                                          <p:spTgt spid="42394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23947"/>
                                        </p:tgtEl>
                                        <p:attrNameLst>
                                          <p:attrName>style.visibility</p:attrName>
                                        </p:attrNameLst>
                                      </p:cBhvr>
                                      <p:to>
                                        <p:strVal val="visible"/>
                                      </p:to>
                                    </p:set>
                                    <p:animEffect transition="in" filter="blinds(horizontal)">
                                      <p:cBhvr>
                                        <p:cTn id="28" dur="500"/>
                                        <p:tgtEl>
                                          <p:spTgt spid="42394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23948"/>
                                        </p:tgtEl>
                                        <p:attrNameLst>
                                          <p:attrName>style.visibility</p:attrName>
                                        </p:attrNameLst>
                                      </p:cBhvr>
                                      <p:to>
                                        <p:strVal val="visible"/>
                                      </p:to>
                                    </p:set>
                                    <p:animEffect transition="in" filter="blinds(horizontal)">
                                      <p:cBhvr>
                                        <p:cTn id="31" dur="500"/>
                                        <p:tgtEl>
                                          <p:spTgt spid="423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animBg="1"/>
      <p:bldP spid="423940" grpId="0" animBg="1"/>
      <p:bldP spid="423941" grpId="0" animBg="1"/>
      <p:bldP spid="423942" grpId="0" animBg="1"/>
      <p:bldP spid="423943" grpId="0" animBg="1"/>
      <p:bldP spid="423945" grpId="0" animBg="1"/>
      <p:bldP spid="423946" grpId="0" animBg="1"/>
      <p:bldP spid="423947" grpId="0" animBg="1"/>
      <p:bldP spid="42394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116013" y="2693988"/>
            <a:ext cx="7010400" cy="2286000"/>
          </a:xfrm>
          <a:prstGeom prst="rect">
            <a:avLst/>
          </a:prstGeom>
          <a:solidFill>
            <a:srgbClr val="CCECFF"/>
          </a:solidFill>
          <a:ln w="9525">
            <a:solidFill>
              <a:schemeClr val="tx1"/>
            </a:solidFill>
            <a:miter lim="800000"/>
            <a:headEnd/>
            <a:tailEnd/>
          </a:ln>
        </p:spPr>
        <p:txBody>
          <a:bodyPr wrap="none" anchor="ctr"/>
          <a:lstStyle/>
          <a:p>
            <a:endParaRPr lang="en-US">
              <a:cs typeface="Arial" pitchFamily="34" charset="0"/>
            </a:endParaRPr>
          </a:p>
        </p:txBody>
      </p:sp>
      <p:sp>
        <p:nvSpPr>
          <p:cNvPr id="65539" name="Rectangle 4"/>
          <p:cNvSpPr>
            <a:spLocks noGrp="1" noChangeArrowheads="1"/>
          </p:cNvSpPr>
          <p:nvPr>
            <p:ph type="body" idx="4294967295"/>
          </p:nvPr>
        </p:nvSpPr>
        <p:spPr>
          <a:xfrm>
            <a:off x="685800" y="1905000"/>
            <a:ext cx="7772400" cy="4114800"/>
          </a:xfrm>
        </p:spPr>
        <p:txBody>
          <a:bodyPr/>
          <a:lstStyle/>
          <a:p>
            <a:pPr>
              <a:buFont typeface="Wingdings" pitchFamily="2" charset="2"/>
              <a:buNone/>
            </a:pPr>
            <a:r>
              <a:rPr lang="en-US" altLang="zh-CN" sz="2100" b="1" smtClean="0"/>
              <a:t>relation</a:t>
            </a:r>
            <a:r>
              <a:rPr lang="en-US" altLang="zh-CN" sz="2100" smtClean="0"/>
              <a:t>:   a semantic relationship between two entities</a:t>
            </a:r>
          </a:p>
          <a:p>
            <a:pPr lvl="1">
              <a:buFont typeface="Wingdings" pitchFamily="2" charset="2"/>
              <a:buNone/>
            </a:pPr>
            <a:endParaRPr lang="en-US" altLang="zh-CN" sz="1500" i="1" smtClean="0"/>
          </a:p>
          <a:p>
            <a:pPr lvl="1">
              <a:buFont typeface="Wingdings" pitchFamily="2" charset="2"/>
              <a:buNone/>
            </a:pPr>
            <a:endParaRPr lang="en-US" altLang="zh-CN" sz="1000" i="1" smtClean="0"/>
          </a:p>
          <a:p>
            <a:pPr lvl="1">
              <a:buFont typeface="Wingdings" pitchFamily="2" charset="2"/>
              <a:buNone/>
            </a:pPr>
            <a:r>
              <a:rPr lang="en-US" altLang="zh-CN" sz="1500" i="1" smtClean="0"/>
              <a:t>ACE relation type		example</a:t>
            </a:r>
            <a:endParaRPr lang="en-US" altLang="zh-CN" sz="3000" i="1" smtClean="0"/>
          </a:p>
          <a:p>
            <a:pPr lvl="1">
              <a:buFont typeface="Wingdings" pitchFamily="2" charset="2"/>
              <a:buNone/>
            </a:pPr>
            <a:r>
              <a:rPr lang="en-US" altLang="zh-CN" sz="1500" smtClean="0"/>
              <a:t>Agent-Artifact 		</a:t>
            </a:r>
            <a:r>
              <a:rPr lang="en-US" altLang="zh-CN" sz="1500" smtClean="0">
                <a:latin typeface="Helvetica-Oblique"/>
              </a:rPr>
              <a:t>Rubin Military Design, the </a:t>
            </a:r>
            <a:r>
              <a:rPr lang="en-US" altLang="zh-CN" sz="1500" b="1" smtClean="0">
                <a:latin typeface="Helvetica-Oblique"/>
              </a:rPr>
              <a:t>makers</a:t>
            </a:r>
            <a:r>
              <a:rPr lang="en-US" altLang="zh-CN" sz="1500" smtClean="0">
                <a:latin typeface="Helvetica-Oblique"/>
              </a:rPr>
              <a:t> of the </a:t>
            </a:r>
            <a:r>
              <a:rPr lang="en-US" altLang="zh-CN" sz="1500" b="1" smtClean="0">
                <a:latin typeface="Helvetica-Oblique"/>
              </a:rPr>
              <a:t>Kursk</a:t>
            </a:r>
            <a:endParaRPr lang="en-US" altLang="zh-CN" sz="1500" smtClean="0"/>
          </a:p>
          <a:p>
            <a:pPr lvl="1">
              <a:buFont typeface="Wingdings" pitchFamily="2" charset="2"/>
              <a:buNone/>
            </a:pPr>
            <a:r>
              <a:rPr lang="en-US" altLang="zh-CN" sz="1500" smtClean="0"/>
              <a:t>Discourse 		</a:t>
            </a:r>
            <a:r>
              <a:rPr lang="en-US" altLang="zh-CN" sz="1500" b="1" smtClean="0">
                <a:latin typeface="Helvetica-Oblique"/>
              </a:rPr>
              <a:t>each</a:t>
            </a:r>
            <a:r>
              <a:rPr lang="en-US" altLang="zh-CN" sz="1500" smtClean="0">
                <a:latin typeface="Helvetica-Oblique"/>
              </a:rPr>
              <a:t> of </a:t>
            </a:r>
            <a:r>
              <a:rPr lang="en-US" altLang="zh-CN" sz="1500" b="1" smtClean="0">
                <a:latin typeface="Helvetica-Oblique"/>
              </a:rPr>
              <a:t>whom</a:t>
            </a:r>
            <a:r>
              <a:rPr lang="en-US" altLang="zh-CN" sz="1500" smtClean="0"/>
              <a:t>	</a:t>
            </a:r>
          </a:p>
          <a:p>
            <a:pPr lvl="1">
              <a:buFont typeface="Wingdings" pitchFamily="2" charset="2"/>
              <a:buNone/>
            </a:pPr>
            <a:r>
              <a:rPr lang="en-US" altLang="zh-CN" sz="1500" smtClean="0"/>
              <a:t>Employment/ Membership	</a:t>
            </a:r>
            <a:r>
              <a:rPr lang="en-US" altLang="zh-CN" sz="1500" smtClean="0">
                <a:latin typeface="Helvetica-Oblique"/>
              </a:rPr>
              <a:t>Mr. Smith, a senior </a:t>
            </a:r>
            <a:r>
              <a:rPr lang="en-US" altLang="zh-CN" sz="1500" b="1" smtClean="0">
                <a:latin typeface="Helvetica-Oblique"/>
              </a:rPr>
              <a:t>programmer</a:t>
            </a:r>
            <a:r>
              <a:rPr lang="en-US" altLang="zh-CN" sz="1500" smtClean="0">
                <a:latin typeface="Helvetica-Oblique"/>
              </a:rPr>
              <a:t> at </a:t>
            </a:r>
            <a:r>
              <a:rPr lang="en-US" altLang="zh-CN" sz="1500" b="1" smtClean="0">
                <a:latin typeface="Helvetica-Oblique"/>
              </a:rPr>
              <a:t>Microsoft</a:t>
            </a:r>
            <a:r>
              <a:rPr lang="en-US" altLang="zh-CN" sz="1500" smtClean="0"/>
              <a:t>	</a:t>
            </a:r>
          </a:p>
          <a:p>
            <a:pPr lvl="1">
              <a:buFont typeface="Wingdings" pitchFamily="2" charset="2"/>
              <a:buNone/>
            </a:pPr>
            <a:r>
              <a:rPr lang="en-US" altLang="zh-CN" sz="1500" smtClean="0"/>
              <a:t>Place-Affiliation 	                 </a:t>
            </a:r>
            <a:r>
              <a:rPr lang="en-US" altLang="zh-CN" sz="1500" b="1" smtClean="0">
                <a:latin typeface="Helvetica-Oblique"/>
              </a:rPr>
              <a:t>Salzburg</a:t>
            </a:r>
            <a:r>
              <a:rPr lang="en-US" altLang="zh-CN" sz="1500" smtClean="0">
                <a:latin typeface="Helvetica-Oblique"/>
              </a:rPr>
              <a:t> Red Cross </a:t>
            </a:r>
            <a:r>
              <a:rPr lang="en-US" altLang="zh-CN" sz="1500" b="1" smtClean="0">
                <a:latin typeface="Helvetica-Oblique"/>
              </a:rPr>
              <a:t>officials</a:t>
            </a:r>
            <a:r>
              <a:rPr lang="en-US" altLang="zh-CN" sz="1500" smtClean="0"/>
              <a:t>	</a:t>
            </a:r>
          </a:p>
          <a:p>
            <a:pPr lvl="1">
              <a:buFont typeface="Wingdings" pitchFamily="2" charset="2"/>
              <a:buNone/>
            </a:pPr>
            <a:r>
              <a:rPr lang="en-US" altLang="zh-CN" sz="1500" smtClean="0"/>
              <a:t>Person-Social 		</a:t>
            </a:r>
            <a:r>
              <a:rPr lang="en-US" altLang="zh-CN" sz="1500" b="1" smtClean="0">
                <a:latin typeface="Helvetica-Oblique"/>
              </a:rPr>
              <a:t>relatives</a:t>
            </a:r>
            <a:r>
              <a:rPr lang="en-US" altLang="zh-CN" sz="1500" smtClean="0">
                <a:latin typeface="Helvetica-Oblique"/>
              </a:rPr>
              <a:t> of the </a:t>
            </a:r>
            <a:r>
              <a:rPr lang="en-US" altLang="zh-CN" sz="1500" b="1" smtClean="0">
                <a:latin typeface="Helvetica-Oblique"/>
              </a:rPr>
              <a:t>dead</a:t>
            </a:r>
            <a:endParaRPr lang="en-US" altLang="zh-CN" sz="1500" smtClean="0"/>
          </a:p>
          <a:p>
            <a:pPr lvl="1">
              <a:buFont typeface="Wingdings" pitchFamily="2" charset="2"/>
              <a:buNone/>
            </a:pPr>
            <a:r>
              <a:rPr lang="en-US" altLang="zh-CN" sz="1500" smtClean="0"/>
              <a:t>Physical  		</a:t>
            </a:r>
            <a:r>
              <a:rPr lang="en-US" altLang="zh-CN" sz="1500" smtClean="0">
                <a:latin typeface="Helvetica-Oblique"/>
              </a:rPr>
              <a:t>a </a:t>
            </a:r>
            <a:r>
              <a:rPr lang="en-US" altLang="zh-CN" sz="1500" b="1" smtClean="0">
                <a:latin typeface="Helvetica-Oblique"/>
              </a:rPr>
              <a:t>town</a:t>
            </a:r>
            <a:r>
              <a:rPr lang="en-US" altLang="zh-CN" sz="1500" smtClean="0">
                <a:latin typeface="Helvetica-Oblique"/>
              </a:rPr>
              <a:t> some 50 miles south of </a:t>
            </a:r>
            <a:r>
              <a:rPr lang="en-US" altLang="zh-CN" sz="1500" b="1" smtClean="0">
                <a:latin typeface="Helvetica-Oblique"/>
              </a:rPr>
              <a:t>Salzburg</a:t>
            </a:r>
          </a:p>
          <a:p>
            <a:pPr lvl="1">
              <a:buFont typeface="Wingdings" pitchFamily="2" charset="2"/>
              <a:buNone/>
            </a:pPr>
            <a:r>
              <a:rPr lang="en-US" altLang="zh-CN" sz="1500" smtClean="0"/>
              <a:t>Other-Affiliation 	                 </a:t>
            </a:r>
            <a:r>
              <a:rPr lang="en-US" altLang="zh-CN" sz="1500" b="1" smtClean="0">
                <a:latin typeface="Helvetica-Oblique"/>
              </a:rPr>
              <a:t>Republican senators</a:t>
            </a:r>
            <a:endParaRPr lang="en-US" altLang="zh-CN" sz="2000" smtClean="0"/>
          </a:p>
        </p:txBody>
      </p:sp>
      <p:sp>
        <p:nvSpPr>
          <p:cNvPr id="65540" name="Line 5"/>
          <p:cNvSpPr>
            <a:spLocks noChangeShapeType="1"/>
          </p:cNvSpPr>
          <p:nvPr/>
        </p:nvSpPr>
        <p:spPr bwMode="auto">
          <a:xfrm>
            <a:off x="1116013" y="2997200"/>
            <a:ext cx="701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1" name="Rectangle 5"/>
          <p:cNvSpPr>
            <a:spLocks noChangeArrowheads="1"/>
          </p:cNvSpPr>
          <p:nvPr/>
        </p:nvSpPr>
        <p:spPr bwMode="auto">
          <a:xfrm>
            <a:off x="914400" y="304800"/>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3800">
                <a:solidFill>
                  <a:schemeClr val="tx2"/>
                </a:solidFill>
                <a:latin typeface="Garamond" pitchFamily="18" charset="0"/>
                <a:cs typeface="Arial" pitchFamily="34" charset="0"/>
              </a:rPr>
              <a:t>Relation Extraction</a:t>
            </a:r>
          </a:p>
        </p:txBody>
      </p:sp>
    </p:spTree>
    <p:extLst>
      <p:ext uri="{BB962C8B-B14F-4D97-AF65-F5344CB8AC3E}">
        <p14:creationId xmlns:p14="http://schemas.microsoft.com/office/powerpoint/2010/main" val="38391869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62976F8D-7EAF-4D2E-8304-E536E083477B}" type="slidenum">
              <a:rPr lang="en-US" sz="1200">
                <a:latin typeface="Garamond" pitchFamily="18" charset="0"/>
              </a:rPr>
              <a:pPr algn="r"/>
              <a:t>57</a:t>
            </a:fld>
            <a:endParaRPr lang="en-US" sz="1200">
              <a:latin typeface="Garamond" pitchFamily="18" charset="0"/>
            </a:endParaRPr>
          </a:p>
        </p:txBody>
      </p:sp>
      <p:sp>
        <p:nvSpPr>
          <p:cNvPr id="66564" name="Rectangle 3"/>
          <p:cNvSpPr>
            <a:spLocks noGrp="1" noChangeArrowheads="1"/>
          </p:cNvSpPr>
          <p:nvPr>
            <p:ph sz="quarter" idx="4294967295"/>
          </p:nvPr>
        </p:nvSpPr>
        <p:spPr>
          <a:xfrm>
            <a:off x="755650" y="1763713"/>
            <a:ext cx="7931150" cy="4937125"/>
          </a:xfrm>
        </p:spPr>
        <p:txBody>
          <a:bodyPr/>
          <a:lstStyle/>
          <a:p>
            <a:pPr marL="273050" indent="-273050" eaLnBrk="1" hangingPunct="1">
              <a:lnSpc>
                <a:spcPct val="80000"/>
              </a:lnSpc>
            </a:pPr>
            <a:r>
              <a:rPr lang="en-US" sz="1900" i="1" smtClean="0">
                <a:ea typeface="PMingLiU" pitchFamily="18" charset="-120"/>
              </a:rPr>
              <a:t>In </a:t>
            </a:r>
            <a:r>
              <a:rPr lang="en-US" sz="1900" b="1" i="1" smtClean="0">
                <a:solidFill>
                  <a:srgbClr val="FF3300"/>
                </a:solidFill>
                <a:ea typeface="PMingLiU" pitchFamily="18" charset="-120"/>
              </a:rPr>
              <a:t>1975</a:t>
            </a:r>
            <a:r>
              <a:rPr lang="en-US" sz="1900" i="1" smtClean="0">
                <a:ea typeface="PMingLiU" pitchFamily="18" charset="-120"/>
              </a:rPr>
              <a:t>, after being fired from Columbia amid allegations that he used company funds to pay for his son's bar mitzvah, </a:t>
            </a:r>
            <a:r>
              <a:rPr lang="en-US" sz="1900" b="1" i="1" smtClean="0">
                <a:solidFill>
                  <a:srgbClr val="FF3300"/>
                </a:solidFill>
                <a:ea typeface="PMingLiU" pitchFamily="18" charset="-120"/>
              </a:rPr>
              <a:t>Davis</a:t>
            </a:r>
            <a:r>
              <a:rPr lang="en-US" sz="1900" i="1" smtClean="0">
                <a:ea typeface="PMingLiU" pitchFamily="18" charset="-120"/>
              </a:rPr>
              <a:t> founded </a:t>
            </a:r>
            <a:r>
              <a:rPr lang="en-US" sz="1900" b="1" i="1" smtClean="0">
                <a:solidFill>
                  <a:srgbClr val="FF3300"/>
                </a:solidFill>
                <a:ea typeface="PMingLiU" pitchFamily="18" charset="-120"/>
              </a:rPr>
              <a:t>Arista</a:t>
            </a:r>
            <a:endParaRPr lang="en-US" sz="1900" i="1" smtClean="0">
              <a:ea typeface="MS PGothic" pitchFamily="34" charset="-128"/>
            </a:endParaRPr>
          </a:p>
          <a:p>
            <a:pPr marL="547688" lvl="1" indent="-273050" eaLnBrk="1" hangingPunct="1">
              <a:lnSpc>
                <a:spcPct val="80000"/>
              </a:lnSpc>
            </a:pPr>
            <a:r>
              <a:rPr lang="en-US" sz="2000" smtClean="0"/>
              <a:t>Is </a:t>
            </a:r>
            <a:r>
              <a:rPr lang="ja-JP" altLang="en-US" sz="2000" smtClean="0"/>
              <a:t>‘</a:t>
            </a:r>
            <a:r>
              <a:rPr lang="en-US" altLang="ja-JP" sz="2000" smtClean="0"/>
              <a:t>1975</a:t>
            </a:r>
            <a:r>
              <a:rPr lang="ja-JP" altLang="en-US" sz="2000" smtClean="0"/>
              <a:t>’</a:t>
            </a:r>
            <a:r>
              <a:rPr lang="en-US" altLang="ja-JP" sz="2000" smtClean="0"/>
              <a:t> related to the employee_of relation between Davis and Arista?</a:t>
            </a:r>
          </a:p>
          <a:p>
            <a:pPr marL="547688" lvl="1" indent="-273050" eaLnBrk="1" hangingPunct="1">
              <a:lnSpc>
                <a:spcPct val="80000"/>
              </a:lnSpc>
            </a:pPr>
            <a:r>
              <a:rPr lang="en-US" sz="2000" smtClean="0"/>
              <a:t>If so, does it indicate START, END, HOLDS… ?</a:t>
            </a:r>
          </a:p>
          <a:p>
            <a:pPr marL="547688" lvl="1" indent="-273050" eaLnBrk="1" hangingPunct="1">
              <a:lnSpc>
                <a:spcPct val="80000"/>
              </a:lnSpc>
            </a:pPr>
            <a:endParaRPr lang="en-US" sz="1300" smtClean="0"/>
          </a:p>
          <a:p>
            <a:pPr marL="273050" indent="-273050" eaLnBrk="1" hangingPunct="1">
              <a:lnSpc>
                <a:spcPct val="80000"/>
              </a:lnSpc>
            </a:pPr>
            <a:r>
              <a:rPr lang="en-US" sz="1900" smtClean="0">
                <a:ea typeface="MS PGothic" pitchFamily="34" charset="-128"/>
              </a:rPr>
              <a:t>Each classification instance represents a temporal expression in the context of the entity and slot value.</a:t>
            </a:r>
            <a:br>
              <a:rPr lang="en-US" sz="1900" smtClean="0">
                <a:ea typeface="MS PGothic" pitchFamily="34" charset="-128"/>
              </a:rPr>
            </a:br>
            <a:endParaRPr lang="en-US" sz="1900" smtClean="0">
              <a:ea typeface="MS PGothic" pitchFamily="34" charset="-128"/>
            </a:endParaRPr>
          </a:p>
          <a:p>
            <a:pPr marL="273050" indent="-273050" eaLnBrk="1" hangingPunct="1">
              <a:lnSpc>
                <a:spcPct val="80000"/>
              </a:lnSpc>
            </a:pPr>
            <a:r>
              <a:rPr lang="en-US" sz="1900" smtClean="0">
                <a:ea typeface="MS PGothic" pitchFamily="34" charset="-128"/>
              </a:rPr>
              <a:t>We consider the following classes</a:t>
            </a:r>
          </a:p>
          <a:p>
            <a:pPr marL="547688" lvl="1" indent="-273050" eaLnBrk="1" hangingPunct="1">
              <a:lnSpc>
                <a:spcPct val="80000"/>
              </a:lnSpc>
              <a:spcAft>
                <a:spcPts val="600"/>
              </a:spcAft>
            </a:pPr>
            <a:r>
              <a:rPr lang="en-US" sz="1700" smtClean="0">
                <a:ea typeface="PMingLiU" pitchFamily="18" charset="-120"/>
              </a:rPr>
              <a:t>START	</a:t>
            </a:r>
            <a:r>
              <a:rPr lang="en-US" sz="1500" i="1" smtClean="0">
                <a:solidFill>
                  <a:srgbClr val="0350FB"/>
                </a:solidFill>
                <a:ea typeface="PMingLiU" pitchFamily="18" charset="-120"/>
              </a:rPr>
              <a:t>Rob </a:t>
            </a:r>
            <a:r>
              <a:rPr lang="en-US" sz="1500" i="1" smtClean="0">
                <a:ea typeface="PMingLiU" pitchFamily="18" charset="-120"/>
              </a:rPr>
              <a:t>joined </a:t>
            </a:r>
            <a:r>
              <a:rPr lang="en-US" sz="1500" i="1" smtClean="0">
                <a:solidFill>
                  <a:srgbClr val="0350FB"/>
                </a:solidFill>
                <a:ea typeface="PMingLiU" pitchFamily="18" charset="-120"/>
              </a:rPr>
              <a:t>Microsoft </a:t>
            </a:r>
            <a:r>
              <a:rPr lang="en-US" sz="1500" i="1" smtClean="0">
                <a:solidFill>
                  <a:srgbClr val="000000"/>
                </a:solidFill>
                <a:ea typeface="PMingLiU" pitchFamily="18" charset="-120"/>
              </a:rPr>
              <a:t>in </a:t>
            </a:r>
            <a:r>
              <a:rPr lang="en-US" sz="1500" i="1" smtClean="0">
                <a:solidFill>
                  <a:srgbClr val="0350FB"/>
                </a:solidFill>
                <a:ea typeface="PMingLiU" pitchFamily="18" charset="-120"/>
              </a:rPr>
              <a:t>1999.</a:t>
            </a:r>
            <a:endParaRPr lang="en-US" sz="1500" smtClean="0">
              <a:solidFill>
                <a:srgbClr val="0350FB"/>
              </a:solidFill>
              <a:ea typeface="PMingLiU" pitchFamily="18" charset="-120"/>
            </a:endParaRPr>
          </a:p>
          <a:p>
            <a:pPr marL="547688" lvl="1" indent="-273050" eaLnBrk="1" hangingPunct="1">
              <a:lnSpc>
                <a:spcPct val="80000"/>
              </a:lnSpc>
              <a:spcAft>
                <a:spcPts val="600"/>
              </a:spcAft>
            </a:pPr>
            <a:r>
              <a:rPr lang="en-US" sz="1700" smtClean="0">
                <a:ea typeface="PMingLiU" pitchFamily="18" charset="-120"/>
              </a:rPr>
              <a:t>END	</a:t>
            </a:r>
            <a:r>
              <a:rPr lang="en-US" sz="1500" i="1" smtClean="0">
                <a:solidFill>
                  <a:srgbClr val="0350FB"/>
                </a:solidFill>
                <a:ea typeface="PMingLiU" pitchFamily="18" charset="-120"/>
              </a:rPr>
              <a:t>Rob </a:t>
            </a:r>
            <a:r>
              <a:rPr lang="en-US" sz="1500" i="1" smtClean="0">
                <a:solidFill>
                  <a:srgbClr val="000000"/>
                </a:solidFill>
                <a:ea typeface="PMingLiU" pitchFamily="18" charset="-120"/>
              </a:rPr>
              <a:t>left </a:t>
            </a:r>
            <a:r>
              <a:rPr lang="en-US" sz="1500" i="1" smtClean="0">
                <a:solidFill>
                  <a:srgbClr val="0350FB"/>
                </a:solidFill>
                <a:ea typeface="PMingLiU" pitchFamily="18" charset="-120"/>
              </a:rPr>
              <a:t>Microsoft </a:t>
            </a:r>
            <a:r>
              <a:rPr lang="en-US" sz="1500" i="1" smtClean="0">
                <a:solidFill>
                  <a:srgbClr val="000000"/>
                </a:solidFill>
                <a:ea typeface="PMingLiU" pitchFamily="18" charset="-120"/>
              </a:rPr>
              <a:t>in </a:t>
            </a:r>
            <a:r>
              <a:rPr lang="en-US" sz="1500" i="1" smtClean="0">
                <a:solidFill>
                  <a:srgbClr val="0350FB"/>
                </a:solidFill>
                <a:ea typeface="PMingLiU" pitchFamily="18" charset="-120"/>
              </a:rPr>
              <a:t>1999.</a:t>
            </a:r>
            <a:endParaRPr lang="en-US" sz="1500" smtClean="0">
              <a:ea typeface="PMingLiU" pitchFamily="18" charset="-120"/>
            </a:endParaRPr>
          </a:p>
          <a:p>
            <a:pPr marL="547688" lvl="1" indent="-273050" eaLnBrk="1" hangingPunct="1">
              <a:lnSpc>
                <a:spcPct val="80000"/>
              </a:lnSpc>
              <a:spcAft>
                <a:spcPts val="600"/>
              </a:spcAft>
            </a:pPr>
            <a:r>
              <a:rPr lang="en-US" sz="1700" smtClean="0">
                <a:ea typeface="PMingLiU" pitchFamily="18" charset="-120"/>
              </a:rPr>
              <a:t>HOLDS	</a:t>
            </a:r>
            <a:r>
              <a:rPr lang="en-US" sz="1500" i="1" smtClean="0">
                <a:solidFill>
                  <a:srgbClr val="000000"/>
                </a:solidFill>
                <a:ea typeface="PMingLiU" pitchFamily="18" charset="-120"/>
              </a:rPr>
              <a:t>In </a:t>
            </a:r>
            <a:r>
              <a:rPr lang="en-US" sz="1500" i="1" smtClean="0">
                <a:solidFill>
                  <a:srgbClr val="0350FB"/>
                </a:solidFill>
                <a:ea typeface="PMingLiU" pitchFamily="18" charset="-120"/>
              </a:rPr>
              <a:t>1999 Rob </a:t>
            </a:r>
            <a:r>
              <a:rPr lang="en-US" sz="1500" i="1" smtClean="0">
                <a:solidFill>
                  <a:srgbClr val="000000"/>
                </a:solidFill>
                <a:ea typeface="PMingLiU" pitchFamily="18" charset="-120"/>
              </a:rPr>
              <a:t>was still working for </a:t>
            </a:r>
            <a:r>
              <a:rPr lang="en-US" sz="1500" i="1" smtClean="0">
                <a:solidFill>
                  <a:srgbClr val="0350FB"/>
                </a:solidFill>
                <a:ea typeface="PMingLiU" pitchFamily="18" charset="-120"/>
              </a:rPr>
              <a:t>Microsoft.</a:t>
            </a:r>
          </a:p>
          <a:p>
            <a:pPr marL="547688" lvl="1" indent="-273050" eaLnBrk="1" hangingPunct="1">
              <a:lnSpc>
                <a:spcPct val="80000"/>
              </a:lnSpc>
              <a:spcAft>
                <a:spcPts val="600"/>
              </a:spcAft>
            </a:pPr>
            <a:r>
              <a:rPr lang="en-US" sz="1700" smtClean="0">
                <a:ea typeface="PMingLiU" pitchFamily="18" charset="-120"/>
              </a:rPr>
              <a:t>RANGE	</a:t>
            </a:r>
            <a:r>
              <a:rPr lang="en-US" sz="1500" i="1" smtClean="0">
                <a:solidFill>
                  <a:srgbClr val="0350FB"/>
                </a:solidFill>
                <a:ea typeface="PMingLiU" pitchFamily="18" charset="-120"/>
              </a:rPr>
              <a:t>Rob </a:t>
            </a:r>
            <a:r>
              <a:rPr lang="en-US" sz="1500" i="1" smtClean="0">
                <a:solidFill>
                  <a:srgbClr val="000000"/>
                </a:solidFill>
                <a:ea typeface="PMingLiU" pitchFamily="18" charset="-120"/>
              </a:rPr>
              <a:t>has worked for </a:t>
            </a:r>
            <a:r>
              <a:rPr lang="en-US" sz="1500" i="1" smtClean="0">
                <a:solidFill>
                  <a:srgbClr val="0350FB"/>
                </a:solidFill>
                <a:ea typeface="PMingLiU" pitchFamily="18" charset="-120"/>
              </a:rPr>
              <a:t>Microsoft </a:t>
            </a:r>
            <a:r>
              <a:rPr lang="en-US" sz="1500" i="1" smtClean="0">
                <a:solidFill>
                  <a:srgbClr val="000000"/>
                </a:solidFill>
                <a:ea typeface="PMingLiU" pitchFamily="18" charset="-120"/>
              </a:rPr>
              <a:t>for </a:t>
            </a:r>
            <a:r>
              <a:rPr lang="en-US" sz="1500" i="1" smtClean="0">
                <a:solidFill>
                  <a:srgbClr val="0350FB"/>
                </a:solidFill>
                <a:ea typeface="PMingLiU" pitchFamily="18" charset="-120"/>
              </a:rPr>
              <a:t>the last ten years.</a:t>
            </a:r>
          </a:p>
          <a:p>
            <a:pPr marL="547688" lvl="1" indent="-273050" eaLnBrk="1" hangingPunct="1">
              <a:lnSpc>
                <a:spcPct val="80000"/>
              </a:lnSpc>
              <a:spcAft>
                <a:spcPts val="600"/>
              </a:spcAft>
            </a:pPr>
            <a:r>
              <a:rPr lang="en-US" sz="1700" smtClean="0">
                <a:ea typeface="PMingLiU" pitchFamily="18" charset="-120"/>
              </a:rPr>
              <a:t>NONE	</a:t>
            </a:r>
            <a:r>
              <a:rPr lang="en-US" sz="1500" i="1" smtClean="0">
                <a:solidFill>
                  <a:srgbClr val="0350FB"/>
                </a:solidFill>
                <a:ea typeface="PMingLiU" pitchFamily="18" charset="-120"/>
              </a:rPr>
              <a:t>Last Sunday Rob</a:t>
            </a:r>
            <a:r>
              <a:rPr lang="ja-JP" altLang="en-US" sz="1500" i="1" smtClean="0">
                <a:solidFill>
                  <a:srgbClr val="0350FB"/>
                </a:solidFill>
                <a:ea typeface="PMingLiU" pitchFamily="18" charset="-120"/>
              </a:rPr>
              <a:t>’</a:t>
            </a:r>
            <a:r>
              <a:rPr lang="en-US" altLang="ja-JP" sz="1500" i="1" smtClean="0">
                <a:solidFill>
                  <a:srgbClr val="000000"/>
                </a:solidFill>
                <a:ea typeface="PMingLiU" pitchFamily="18" charset="-120"/>
              </a:rPr>
              <a:t>s friend joined</a:t>
            </a:r>
            <a:r>
              <a:rPr lang="en-US" altLang="ja-JP" sz="1500" i="1" smtClean="0">
                <a:solidFill>
                  <a:srgbClr val="0350FB"/>
                </a:solidFill>
                <a:ea typeface="PMingLiU" pitchFamily="18" charset="-120"/>
              </a:rPr>
              <a:t> Microsoft.</a:t>
            </a:r>
            <a:endParaRPr lang="en-US" altLang="ja-JP" sz="1500" smtClean="0"/>
          </a:p>
          <a:p>
            <a:pPr marL="547688" lvl="1" indent="-273050" eaLnBrk="1" hangingPunct="1">
              <a:lnSpc>
                <a:spcPct val="80000"/>
              </a:lnSpc>
              <a:buFont typeface="Wingdings" pitchFamily="2" charset="2"/>
              <a:buNone/>
            </a:pPr>
            <a:endParaRPr lang="en-US" sz="1500" smtClean="0"/>
          </a:p>
          <a:p>
            <a:pPr marL="273050" indent="-273050" eaLnBrk="1" hangingPunct="1">
              <a:lnSpc>
                <a:spcPct val="80000"/>
              </a:lnSpc>
              <a:buFont typeface="Wingdings" pitchFamily="2" charset="2"/>
              <a:buNone/>
            </a:pPr>
            <a:endParaRPr lang="en-US" sz="1500" smtClean="0">
              <a:ea typeface="MS PGothic" pitchFamily="34" charset="-128"/>
            </a:endParaRPr>
          </a:p>
        </p:txBody>
      </p:sp>
      <p:sp>
        <p:nvSpPr>
          <p:cNvPr id="66565" name="Rectangle 2"/>
          <p:cNvSpPr txBox="1">
            <a:spLocks noChangeArrowheads="1"/>
          </p:cNvSpPr>
          <p:nvPr/>
        </p:nvSpPr>
        <p:spPr bwMode="auto">
          <a:xfrm>
            <a:off x="914400" y="277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800">
                <a:solidFill>
                  <a:schemeClr val="tx2"/>
                </a:solidFill>
                <a:latin typeface="Times New Roman" pitchFamily="18" charset="0"/>
              </a:rPr>
              <a:t>Temporal Information Extraction</a:t>
            </a:r>
            <a:endParaRPr lang="en-US" altLang="zh-CN" sz="4200">
              <a:solidFill>
                <a:schemeClr val="tx2"/>
              </a:solidFill>
              <a:latin typeface="Times New Roman" pitchFamily="18" charset="0"/>
            </a:endParaRPr>
          </a:p>
        </p:txBody>
      </p:sp>
    </p:spTree>
    <p:extLst>
      <p:ext uri="{BB962C8B-B14F-4D97-AF65-F5344CB8AC3E}">
        <p14:creationId xmlns:p14="http://schemas.microsoft.com/office/powerpoint/2010/main" val="31113455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095375" y="3409950"/>
            <a:ext cx="7010400" cy="26638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7" name="Rectangle 3"/>
          <p:cNvSpPr>
            <a:spLocks noGrp="1" noChangeArrowheads="1"/>
          </p:cNvSpPr>
          <p:nvPr>
            <p:ph type="body" idx="1"/>
          </p:nvPr>
        </p:nvSpPr>
        <p:spPr>
          <a:xfrm>
            <a:off x="685800" y="914400"/>
            <a:ext cx="8229600" cy="5538788"/>
          </a:xfrm>
          <a:solidFill>
            <a:srgbClr val="FFFFFF"/>
          </a:solidFill>
        </p:spPr>
        <p:txBody>
          <a:bodyPr/>
          <a:lstStyle/>
          <a:p>
            <a:r>
              <a:rPr lang="en-US" altLang="zh-CN" sz="1700" smtClean="0"/>
              <a:t>An event is specific occurrence that implies </a:t>
            </a:r>
            <a:r>
              <a:rPr lang="de-DE" sz="1700" smtClean="0"/>
              <a:t>a change of states</a:t>
            </a:r>
            <a:endParaRPr lang="en-US" altLang="zh-CN" sz="1700" smtClean="0"/>
          </a:p>
          <a:p>
            <a:r>
              <a:rPr lang="en-US" altLang="zh-CN" sz="1700" b="1" smtClean="0"/>
              <a:t>event trigger</a:t>
            </a:r>
            <a:r>
              <a:rPr lang="en-US" altLang="zh-CN" sz="1700" smtClean="0"/>
              <a:t>: the main word which most clearly expresses an event occurrence</a:t>
            </a:r>
            <a:endParaRPr lang="en-US" altLang="zh-CN" sz="1700" b="1" smtClean="0"/>
          </a:p>
          <a:p>
            <a:r>
              <a:rPr lang="en-US" altLang="zh-CN" sz="1700" b="1" smtClean="0"/>
              <a:t>event arguments</a:t>
            </a:r>
            <a:r>
              <a:rPr lang="en-US" altLang="zh-CN" sz="1700" smtClean="0"/>
              <a:t>: the mentions that are involved in an event (participants)</a:t>
            </a:r>
            <a:endParaRPr lang="en-US" altLang="zh-CN" sz="1700" b="1" smtClean="0"/>
          </a:p>
          <a:p>
            <a:r>
              <a:rPr lang="en-US" altLang="zh-CN" sz="1700" b="1" smtClean="0"/>
              <a:t>event mention</a:t>
            </a:r>
            <a:r>
              <a:rPr lang="en-US" altLang="zh-CN" sz="1700" smtClean="0"/>
              <a:t>: a phrase or sentence within which an event is described, including trigger and arguments</a:t>
            </a:r>
          </a:p>
          <a:p>
            <a:r>
              <a:rPr lang="en-US" altLang="zh-CN" sz="1700" smtClean="0"/>
              <a:t>ACE defined 8 types of events, with 33 subtypes</a:t>
            </a:r>
          </a:p>
          <a:p>
            <a:pPr>
              <a:buClr>
                <a:srgbClr val="FF3300"/>
              </a:buClr>
              <a:buFont typeface="Wingdings" pitchFamily="2" charset="2"/>
              <a:buNone/>
            </a:pPr>
            <a:endParaRPr lang="en-US" altLang="zh-CN" sz="1900" i="1" smtClean="0"/>
          </a:p>
          <a:p>
            <a:pPr>
              <a:buClr>
                <a:srgbClr val="FF3300"/>
              </a:buClr>
              <a:buFont typeface="Wingdings" pitchFamily="2" charset="2"/>
              <a:buNone/>
            </a:pPr>
            <a:endParaRPr lang="en-US" altLang="zh-CN" sz="1900" i="1" smtClean="0"/>
          </a:p>
          <a:p>
            <a:pPr lvl="1">
              <a:buFont typeface="Wingdings" pitchFamily="2" charset="2"/>
              <a:buNone/>
            </a:pPr>
            <a:r>
              <a:rPr lang="en-US" altLang="zh-CN" sz="1600" i="1" smtClean="0"/>
              <a:t>ACE event type/subtype	                        Event Mention Example</a:t>
            </a:r>
            <a:endParaRPr lang="en-US" altLang="zh-CN" sz="2800" i="1" smtClean="0"/>
          </a:p>
          <a:p>
            <a:pPr lvl="1">
              <a:buFont typeface="Wingdings" pitchFamily="2" charset="2"/>
              <a:buNone/>
            </a:pPr>
            <a:endParaRPr lang="en-US" altLang="zh-CN" sz="1000" smtClean="0"/>
          </a:p>
          <a:p>
            <a:pPr lvl="1">
              <a:buFont typeface="Wingdings" pitchFamily="2" charset="2"/>
              <a:buNone/>
            </a:pPr>
            <a:r>
              <a:rPr lang="en-US" altLang="zh-CN" sz="1500" smtClean="0"/>
              <a:t>Life/Die 		</a:t>
            </a:r>
            <a:r>
              <a:rPr lang="en-US" altLang="zh-CN" sz="1500" b="1" smtClean="0"/>
              <a:t>Kurt Schork</a:t>
            </a:r>
            <a:r>
              <a:rPr lang="en-US" altLang="zh-CN" sz="1500" smtClean="0"/>
              <a:t> </a:t>
            </a:r>
            <a:r>
              <a:rPr lang="en-US" altLang="zh-CN" sz="1500" b="1" smtClean="0">
                <a:solidFill>
                  <a:srgbClr val="FF3300"/>
                </a:solidFill>
              </a:rPr>
              <a:t>died</a:t>
            </a:r>
            <a:r>
              <a:rPr lang="en-US" altLang="zh-CN" sz="1500" smtClean="0"/>
              <a:t> in </a:t>
            </a:r>
            <a:r>
              <a:rPr lang="en-US" altLang="zh-CN" sz="1500" b="1" smtClean="0"/>
              <a:t>Sierra Leone</a:t>
            </a:r>
            <a:r>
              <a:rPr lang="en-US" altLang="zh-CN" sz="1500" smtClean="0"/>
              <a:t> </a:t>
            </a:r>
            <a:r>
              <a:rPr lang="en-US" altLang="zh-CN" sz="1500" b="1" smtClean="0"/>
              <a:t>yesterday</a:t>
            </a:r>
          </a:p>
          <a:p>
            <a:pPr lvl="1">
              <a:buFont typeface="Wingdings" pitchFamily="2" charset="2"/>
              <a:buNone/>
            </a:pPr>
            <a:r>
              <a:rPr lang="en-US" altLang="zh-CN" sz="1500" smtClean="0"/>
              <a:t>Transaction/Transfer            </a:t>
            </a:r>
            <a:r>
              <a:rPr lang="en-US" altLang="zh-CN" sz="1500" b="1" smtClean="0"/>
              <a:t>GM</a:t>
            </a:r>
            <a:r>
              <a:rPr lang="en-US" altLang="zh-CN" sz="1500" smtClean="0"/>
              <a:t> </a:t>
            </a:r>
            <a:r>
              <a:rPr lang="en-US" altLang="zh-CN" sz="1500" b="1" smtClean="0">
                <a:solidFill>
                  <a:srgbClr val="FF3300"/>
                </a:solidFill>
              </a:rPr>
              <a:t>sold</a:t>
            </a:r>
            <a:r>
              <a:rPr lang="en-US" altLang="zh-CN" sz="1500" smtClean="0"/>
              <a:t> </a:t>
            </a:r>
            <a:r>
              <a:rPr lang="en-US" altLang="zh-CN" sz="1500" b="1" smtClean="0"/>
              <a:t>the company</a:t>
            </a:r>
            <a:r>
              <a:rPr lang="en-US" altLang="zh-CN" sz="1500" smtClean="0"/>
              <a:t> in </a:t>
            </a:r>
            <a:r>
              <a:rPr lang="en-US" altLang="zh-CN" sz="1500" b="1" smtClean="0"/>
              <a:t>Nov 1998</a:t>
            </a:r>
            <a:r>
              <a:rPr lang="en-US" altLang="zh-CN" sz="1500" smtClean="0"/>
              <a:t> to </a:t>
            </a:r>
            <a:r>
              <a:rPr lang="en-US" altLang="zh-CN" sz="1500" b="1" smtClean="0"/>
              <a:t>LLC	</a:t>
            </a:r>
          </a:p>
          <a:p>
            <a:pPr lvl="1">
              <a:buFont typeface="Wingdings" pitchFamily="2" charset="2"/>
              <a:buNone/>
            </a:pPr>
            <a:r>
              <a:rPr lang="en-US" altLang="zh-CN" sz="1500" smtClean="0"/>
              <a:t>Movement/Transport	</a:t>
            </a:r>
            <a:r>
              <a:rPr lang="en-US" altLang="zh-CN" sz="1500" b="1" smtClean="0"/>
              <a:t>Homeless people</a:t>
            </a:r>
            <a:r>
              <a:rPr lang="en-US" altLang="zh-CN" sz="1500" smtClean="0"/>
              <a:t> have been </a:t>
            </a:r>
            <a:r>
              <a:rPr lang="en-US" altLang="zh-CN" sz="1500" b="1" smtClean="0">
                <a:solidFill>
                  <a:srgbClr val="FF3300"/>
                </a:solidFill>
              </a:rPr>
              <a:t>moved</a:t>
            </a:r>
            <a:r>
              <a:rPr lang="en-US" altLang="zh-CN" sz="1500" smtClean="0"/>
              <a:t> to</a:t>
            </a:r>
            <a:r>
              <a:rPr lang="en-US" altLang="zh-CN" sz="1500" b="1" smtClean="0"/>
              <a:t> schools</a:t>
            </a:r>
            <a:r>
              <a:rPr lang="en-US" altLang="zh-CN" sz="1500" smtClean="0"/>
              <a:t> 	</a:t>
            </a:r>
          </a:p>
          <a:p>
            <a:pPr lvl="1">
              <a:buFont typeface="Wingdings" pitchFamily="2" charset="2"/>
              <a:buNone/>
            </a:pPr>
            <a:r>
              <a:rPr lang="en-US" altLang="zh-CN" sz="1500" smtClean="0"/>
              <a:t>Business/Start-Org 	</a:t>
            </a:r>
            <a:r>
              <a:rPr lang="en-US" altLang="zh-CN" sz="1500" b="1" smtClean="0">
                <a:latin typeface="Helvetica-Oblique"/>
              </a:rPr>
              <a:t>Schweitzer</a:t>
            </a:r>
            <a:r>
              <a:rPr lang="en-US" altLang="zh-CN" sz="1500" smtClean="0">
                <a:latin typeface="Helvetica-Oblique"/>
              </a:rPr>
              <a:t> </a:t>
            </a:r>
            <a:r>
              <a:rPr lang="en-US" altLang="zh-CN" sz="1500" b="1" smtClean="0">
                <a:solidFill>
                  <a:srgbClr val="FF3300"/>
                </a:solidFill>
                <a:latin typeface="Helvetica-Oblique"/>
              </a:rPr>
              <a:t>founded</a:t>
            </a:r>
            <a:r>
              <a:rPr lang="en-US" altLang="zh-CN" sz="1500" smtClean="0">
                <a:latin typeface="Helvetica-Oblique"/>
              </a:rPr>
              <a:t> </a:t>
            </a:r>
            <a:r>
              <a:rPr lang="en-US" altLang="zh-CN" sz="1500" b="1" smtClean="0">
                <a:latin typeface="Helvetica-Oblique"/>
              </a:rPr>
              <a:t>a hospital</a:t>
            </a:r>
            <a:r>
              <a:rPr lang="en-US" altLang="zh-CN" sz="1500" smtClean="0">
                <a:latin typeface="Helvetica-Oblique"/>
              </a:rPr>
              <a:t> in </a:t>
            </a:r>
            <a:r>
              <a:rPr lang="en-US" altLang="zh-CN" sz="1500" b="1" smtClean="0">
                <a:latin typeface="Helvetica-Oblique"/>
              </a:rPr>
              <a:t>1913</a:t>
            </a:r>
            <a:r>
              <a:rPr lang="en-US" altLang="zh-CN" sz="1500" smtClean="0"/>
              <a:t>	</a:t>
            </a:r>
          </a:p>
          <a:p>
            <a:pPr lvl="1">
              <a:buFont typeface="Wingdings" pitchFamily="2" charset="2"/>
              <a:buNone/>
            </a:pPr>
            <a:r>
              <a:rPr lang="en-US" altLang="zh-CN" sz="1500" smtClean="0"/>
              <a:t>Conflict/Attack 		the </a:t>
            </a:r>
            <a:r>
              <a:rPr lang="en-US" altLang="zh-CN" sz="1500" b="1" smtClean="0">
                <a:solidFill>
                  <a:srgbClr val="FF3300"/>
                </a:solidFill>
              </a:rPr>
              <a:t>attack</a:t>
            </a:r>
            <a:r>
              <a:rPr lang="en-US" altLang="zh-CN" sz="1500" smtClean="0"/>
              <a:t> on </a:t>
            </a:r>
            <a:r>
              <a:rPr lang="en-US" altLang="zh-CN" sz="1500" b="1" smtClean="0"/>
              <a:t>Gaza</a:t>
            </a:r>
            <a:r>
              <a:rPr lang="en-US" altLang="zh-CN" sz="1500" smtClean="0"/>
              <a:t> killed </a:t>
            </a:r>
            <a:r>
              <a:rPr lang="en-US" altLang="zh-CN" sz="1500" b="1" smtClean="0"/>
              <a:t>13</a:t>
            </a:r>
          </a:p>
          <a:p>
            <a:pPr lvl="1">
              <a:buFont typeface="Wingdings" pitchFamily="2" charset="2"/>
              <a:buNone/>
            </a:pPr>
            <a:r>
              <a:rPr lang="en-US" altLang="zh-CN" sz="1500" smtClean="0"/>
              <a:t>Contact/Meet  		</a:t>
            </a:r>
            <a:r>
              <a:rPr lang="en-US" altLang="zh-CN" sz="1500" b="1" smtClean="0"/>
              <a:t>Arafat</a:t>
            </a:r>
            <a:r>
              <a:rPr lang="en-US" altLang="zh-CN" sz="1500" b="1" smtClean="0">
                <a:latin typeface="Times New Roman" pitchFamily="18" charset="0"/>
              </a:rPr>
              <a:t>’</a:t>
            </a:r>
            <a:r>
              <a:rPr lang="en-US" altLang="zh-CN" sz="1500" b="1" smtClean="0"/>
              <a:t>s cabinet</a:t>
            </a:r>
            <a:r>
              <a:rPr lang="en-US" altLang="zh-CN" sz="1500" smtClean="0">
                <a:latin typeface="Helvetica-Oblique"/>
              </a:rPr>
              <a:t> </a:t>
            </a:r>
            <a:r>
              <a:rPr lang="en-US" altLang="zh-CN" sz="1500" b="1" smtClean="0">
                <a:solidFill>
                  <a:srgbClr val="FF3300"/>
                </a:solidFill>
                <a:latin typeface="Helvetica-Oblique"/>
              </a:rPr>
              <a:t>met</a:t>
            </a:r>
            <a:r>
              <a:rPr lang="en-US" altLang="zh-CN" sz="1500" smtClean="0">
                <a:latin typeface="Helvetica-Oblique"/>
              </a:rPr>
              <a:t> for </a:t>
            </a:r>
            <a:r>
              <a:rPr lang="en-US" altLang="zh-CN" sz="1500" b="1" smtClean="0">
                <a:latin typeface="Helvetica-Oblique"/>
              </a:rPr>
              <a:t>4 hours</a:t>
            </a:r>
          </a:p>
          <a:p>
            <a:pPr lvl="1">
              <a:buFont typeface="Wingdings" pitchFamily="2" charset="2"/>
              <a:buNone/>
            </a:pPr>
            <a:r>
              <a:rPr lang="en-US" altLang="zh-CN" sz="1500" smtClean="0"/>
              <a:t>Personnel/Start-Position 	</a:t>
            </a:r>
            <a:r>
              <a:rPr lang="en-US" altLang="zh-CN" sz="1500" b="1" smtClean="0"/>
              <a:t>She</a:t>
            </a:r>
            <a:r>
              <a:rPr lang="en-US" altLang="zh-CN" sz="1500" smtClean="0"/>
              <a:t> later</a:t>
            </a:r>
            <a:r>
              <a:rPr lang="en-US" altLang="zh-CN" sz="1500" b="1" smtClean="0">
                <a:solidFill>
                  <a:srgbClr val="FF3300"/>
                </a:solidFill>
              </a:rPr>
              <a:t> recruited</a:t>
            </a:r>
            <a:r>
              <a:rPr lang="en-US" altLang="zh-CN" sz="1500" smtClean="0"/>
              <a:t> </a:t>
            </a:r>
            <a:r>
              <a:rPr lang="en-US" altLang="zh-CN" sz="1500" b="1" smtClean="0"/>
              <a:t>the nursing student</a:t>
            </a:r>
          </a:p>
          <a:p>
            <a:pPr lvl="1">
              <a:buFont typeface="Wingdings" pitchFamily="2" charset="2"/>
              <a:buNone/>
            </a:pPr>
            <a:r>
              <a:rPr lang="en-US" altLang="zh-CN" sz="1500" smtClean="0"/>
              <a:t>Justice/Arrest     	                 </a:t>
            </a:r>
            <a:r>
              <a:rPr lang="en-US" altLang="zh-CN" sz="1500" b="1" smtClean="0"/>
              <a:t>Faison</a:t>
            </a:r>
            <a:r>
              <a:rPr lang="en-US" altLang="zh-CN" sz="1500" smtClean="0"/>
              <a:t> was wrongly </a:t>
            </a:r>
            <a:r>
              <a:rPr lang="en-US" altLang="zh-CN" sz="1500" b="1" smtClean="0">
                <a:solidFill>
                  <a:srgbClr val="FF3300"/>
                </a:solidFill>
              </a:rPr>
              <a:t>arrested</a:t>
            </a:r>
            <a:r>
              <a:rPr lang="en-US" altLang="zh-CN" sz="1500" smtClean="0"/>
              <a:t> on suspicion of murder</a:t>
            </a:r>
          </a:p>
        </p:txBody>
      </p:sp>
      <p:sp>
        <p:nvSpPr>
          <p:cNvPr id="67588" name="Line 4"/>
          <p:cNvSpPr>
            <a:spLocks noChangeShapeType="1"/>
          </p:cNvSpPr>
          <p:nvPr/>
        </p:nvSpPr>
        <p:spPr bwMode="auto">
          <a:xfrm>
            <a:off x="1133475" y="3743325"/>
            <a:ext cx="701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 name="Rectangle 5"/>
          <p:cNvSpPr>
            <a:spLocks noChangeArrowheads="1"/>
          </p:cNvSpPr>
          <p:nvPr/>
        </p:nvSpPr>
        <p:spPr bwMode="auto">
          <a:xfrm>
            <a:off x="914400" y="304800"/>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sz="3800">
                <a:solidFill>
                  <a:schemeClr val="tx2"/>
                </a:solidFill>
                <a:latin typeface="Garamond" pitchFamily="18" charset="0"/>
                <a:cs typeface="Arial" pitchFamily="34" charset="0"/>
              </a:rPr>
              <a:t>Event Extraction</a:t>
            </a:r>
          </a:p>
        </p:txBody>
      </p:sp>
      <p:sp>
        <p:nvSpPr>
          <p:cNvPr id="67590" name="Line 6"/>
          <p:cNvSpPr>
            <a:spLocks noChangeShapeType="1"/>
          </p:cNvSpPr>
          <p:nvPr/>
        </p:nvSpPr>
        <p:spPr bwMode="auto">
          <a:xfrm flipH="1">
            <a:off x="4800600" y="3200400"/>
            <a:ext cx="76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1" name="Rectangle 7"/>
          <p:cNvSpPr>
            <a:spLocks noChangeArrowheads="1"/>
          </p:cNvSpPr>
          <p:nvPr/>
        </p:nvSpPr>
        <p:spPr bwMode="auto">
          <a:xfrm>
            <a:off x="4724400" y="29718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i="1">
                <a:solidFill>
                  <a:srgbClr val="0000FF"/>
                </a:solidFill>
                <a:cs typeface="Arial" pitchFamily="34" charset="0"/>
              </a:rPr>
              <a:t>trigger</a:t>
            </a:r>
          </a:p>
        </p:txBody>
      </p:sp>
      <p:sp>
        <p:nvSpPr>
          <p:cNvPr id="67592" name="Rectangle 8"/>
          <p:cNvSpPr>
            <a:spLocks noChangeArrowheads="1"/>
          </p:cNvSpPr>
          <p:nvPr/>
        </p:nvSpPr>
        <p:spPr bwMode="auto">
          <a:xfrm>
            <a:off x="2895600" y="2962275"/>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i="1">
                <a:solidFill>
                  <a:srgbClr val="0000FF"/>
                </a:solidFill>
                <a:cs typeface="Arial" pitchFamily="34" charset="0"/>
              </a:rPr>
              <a:t>Argument, role=victim</a:t>
            </a:r>
          </a:p>
        </p:txBody>
      </p:sp>
      <p:sp>
        <p:nvSpPr>
          <p:cNvPr id="67593" name="Line 9"/>
          <p:cNvSpPr>
            <a:spLocks noChangeShapeType="1"/>
          </p:cNvSpPr>
          <p:nvPr/>
        </p:nvSpPr>
        <p:spPr bwMode="auto">
          <a:xfrm>
            <a:off x="3581400" y="3276600"/>
            <a:ext cx="304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13934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35025" y="0"/>
            <a:ext cx="8229600" cy="1143000"/>
          </a:xfrm>
        </p:spPr>
        <p:txBody>
          <a:bodyPr>
            <a:normAutofit fontScale="90000"/>
          </a:bodyPr>
          <a:lstStyle/>
          <a:p>
            <a:r>
              <a:rPr lang="en-US" sz="3600" dirty="0" smtClean="0"/>
              <a:t>Putting Together: Candidate Answer Extraction</a:t>
            </a:r>
          </a:p>
        </p:txBody>
      </p:sp>
      <p:grpSp>
        <p:nvGrpSpPr>
          <p:cNvPr id="56323" name="Group 38"/>
          <p:cNvGrpSpPr>
            <a:grpSpLocks/>
          </p:cNvGrpSpPr>
          <p:nvPr/>
        </p:nvGrpSpPr>
        <p:grpSpPr bwMode="auto">
          <a:xfrm>
            <a:off x="838200" y="1422400"/>
            <a:ext cx="7772400" cy="5207000"/>
            <a:chOff x="838200" y="457200"/>
            <a:chExt cx="7772400" cy="5486400"/>
          </a:xfrm>
        </p:grpSpPr>
        <p:sp>
          <p:nvSpPr>
            <p:cNvPr id="4" name="Rectangle 3"/>
            <p:cNvSpPr/>
            <p:nvPr/>
          </p:nvSpPr>
          <p:spPr bwMode="auto">
            <a:xfrm>
              <a:off x="5748004" y="1453616"/>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Mays</a:t>
              </a:r>
            </a:p>
          </p:txBody>
        </p:sp>
        <p:sp>
          <p:nvSpPr>
            <p:cNvPr id="5" name="Rectangle 4"/>
            <p:cNvSpPr/>
            <p:nvPr/>
          </p:nvSpPr>
          <p:spPr bwMode="auto">
            <a:xfrm>
              <a:off x="4645919" y="3328255"/>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had</a:t>
              </a:r>
            </a:p>
          </p:txBody>
        </p:sp>
        <p:cxnSp>
          <p:nvCxnSpPr>
            <p:cNvPr id="6" name="Straight Arrow Connector 5"/>
            <p:cNvCxnSpPr/>
            <p:nvPr/>
          </p:nvCxnSpPr>
          <p:spPr bwMode="auto">
            <a:xfrm flipV="1">
              <a:off x="6234113" y="1833819"/>
              <a:ext cx="20637" cy="642310"/>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 name="Elbow Connector 6"/>
            <p:cNvCxnSpPr/>
            <p:nvPr/>
          </p:nvCxnSpPr>
          <p:spPr bwMode="auto">
            <a:xfrm rot="5400000">
              <a:off x="4729430" y="2774598"/>
              <a:ext cx="1423454" cy="1585913"/>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bwMode="auto">
            <a:xfrm>
              <a:off x="5727293" y="2476411"/>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died</a:t>
              </a:r>
            </a:p>
          </p:txBody>
        </p:sp>
        <p:sp>
          <p:nvSpPr>
            <p:cNvPr id="9" name="Rectangle 8"/>
            <p:cNvSpPr/>
            <p:nvPr/>
          </p:nvSpPr>
          <p:spPr bwMode="auto">
            <a:xfrm>
              <a:off x="6768323" y="3462872"/>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sleep</a:t>
              </a:r>
            </a:p>
          </p:txBody>
        </p:sp>
        <p:sp>
          <p:nvSpPr>
            <p:cNvPr id="10" name="Rectangle 9"/>
            <p:cNvSpPr/>
            <p:nvPr/>
          </p:nvSpPr>
          <p:spPr bwMode="auto">
            <a:xfrm>
              <a:off x="6753813" y="5106341"/>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his</a:t>
              </a:r>
            </a:p>
          </p:txBody>
        </p:sp>
        <p:sp>
          <p:nvSpPr>
            <p:cNvPr id="11" name="Rectangle 10"/>
            <p:cNvSpPr/>
            <p:nvPr/>
          </p:nvSpPr>
          <p:spPr bwMode="auto">
            <a:xfrm>
              <a:off x="3587412" y="4089728"/>
              <a:ext cx="106078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home</a:t>
              </a:r>
            </a:p>
          </p:txBody>
        </p:sp>
        <p:sp>
          <p:nvSpPr>
            <p:cNvPr id="12" name="Rectangle 11"/>
            <p:cNvSpPr/>
            <p:nvPr/>
          </p:nvSpPr>
          <p:spPr bwMode="auto">
            <a:xfrm>
              <a:off x="1472462" y="2743200"/>
              <a:ext cx="1410863"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Tampa</a:t>
              </a:r>
            </a:p>
          </p:txBody>
        </p:sp>
        <p:sp>
          <p:nvSpPr>
            <p:cNvPr id="13" name="Rectangle 12"/>
            <p:cNvSpPr/>
            <p:nvPr/>
          </p:nvSpPr>
          <p:spPr bwMode="auto">
            <a:xfrm>
              <a:off x="2770732" y="1079632"/>
              <a:ext cx="1013678"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50</a:t>
              </a:r>
            </a:p>
          </p:txBody>
        </p:sp>
        <p:sp>
          <p:nvSpPr>
            <p:cNvPr id="14" name="Rectangle 13"/>
            <p:cNvSpPr/>
            <p:nvPr/>
          </p:nvSpPr>
          <p:spPr bwMode="auto">
            <a:xfrm>
              <a:off x="838200" y="5245065"/>
              <a:ext cx="1421423" cy="380059"/>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chemeClr val="tx1"/>
                  </a:solidFill>
                  <a:cs typeface="Arial" panose="020B0604020202020204" pitchFamily="34" charset="0"/>
                </a:rPr>
                <a:t>June,28</a:t>
              </a:r>
            </a:p>
          </p:txBody>
        </p:sp>
        <p:cxnSp>
          <p:nvCxnSpPr>
            <p:cNvPr id="15" name="Straight Arrow Connector 14"/>
            <p:cNvCxnSpPr/>
            <p:nvPr/>
          </p:nvCxnSpPr>
          <p:spPr bwMode="auto">
            <a:xfrm flipH="1">
              <a:off x="7261225" y="3842710"/>
              <a:ext cx="14288" cy="12628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bwMode="auto">
            <a:xfrm rot="10800000">
              <a:off x="2286000" y="3123457"/>
              <a:ext cx="1409700" cy="1155824"/>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bwMode="auto">
            <a:xfrm rot="10800000" flipV="1">
              <a:off x="1549400" y="4279281"/>
              <a:ext cx="2038350" cy="965138"/>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bwMode="auto">
            <a:xfrm rot="10800000" flipV="1">
              <a:off x="5153025" y="2666815"/>
              <a:ext cx="574675" cy="660709"/>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bwMode="auto">
            <a:xfrm>
              <a:off x="6740525" y="2666815"/>
              <a:ext cx="534988" cy="796197"/>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bwMode="auto">
            <a:xfrm rot="16200000" flipH="1">
              <a:off x="5022447" y="3565495"/>
              <a:ext cx="826305" cy="2635250"/>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p:nvPr/>
          </p:nvCxnSpPr>
          <p:spPr bwMode="auto">
            <a:xfrm rot="16200000" flipV="1">
              <a:off x="2921690" y="2893981"/>
              <a:ext cx="1157497" cy="1235075"/>
            </a:xfrm>
            <a:prstGeom prst="bentConnector2">
              <a:avLst/>
            </a:prstGeom>
            <a:ln w="317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6361" name="TextBox 21"/>
            <p:cNvSpPr txBox="1">
              <a:spLocks noChangeArrowheads="1"/>
            </p:cNvSpPr>
            <p:nvPr/>
          </p:nvSpPr>
          <p:spPr bwMode="auto">
            <a:xfrm>
              <a:off x="4519795" y="1662668"/>
              <a:ext cx="11190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amod</a:t>
              </a:r>
            </a:p>
          </p:txBody>
        </p:sp>
        <p:sp>
          <p:nvSpPr>
            <p:cNvPr id="56362" name="TextBox 22"/>
            <p:cNvSpPr txBox="1">
              <a:spLocks noChangeArrowheads="1"/>
            </p:cNvSpPr>
            <p:nvPr/>
          </p:nvSpPr>
          <p:spPr bwMode="auto">
            <a:xfrm>
              <a:off x="6172200" y="1969568"/>
              <a:ext cx="1091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nsubj</a:t>
              </a:r>
            </a:p>
          </p:txBody>
        </p:sp>
        <p:sp>
          <p:nvSpPr>
            <p:cNvPr id="56363" name="TextBox 23"/>
            <p:cNvSpPr txBox="1">
              <a:spLocks noChangeArrowheads="1"/>
            </p:cNvSpPr>
            <p:nvPr/>
          </p:nvSpPr>
          <p:spPr bwMode="auto">
            <a:xfrm>
              <a:off x="5182398" y="2373868"/>
              <a:ext cx="913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aux</a:t>
              </a:r>
            </a:p>
          </p:txBody>
        </p:sp>
        <p:sp>
          <p:nvSpPr>
            <p:cNvPr id="56364" name="TextBox 24"/>
            <p:cNvSpPr txBox="1">
              <a:spLocks noChangeArrowheads="1"/>
            </p:cNvSpPr>
            <p:nvPr/>
          </p:nvSpPr>
          <p:spPr bwMode="auto">
            <a:xfrm>
              <a:off x="7238278" y="2820239"/>
              <a:ext cx="129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prep_in</a:t>
              </a:r>
            </a:p>
          </p:txBody>
        </p:sp>
        <p:sp>
          <p:nvSpPr>
            <p:cNvPr id="56365" name="TextBox 25"/>
            <p:cNvSpPr txBox="1">
              <a:spLocks noChangeArrowheads="1"/>
            </p:cNvSpPr>
            <p:nvPr/>
          </p:nvSpPr>
          <p:spPr bwMode="auto">
            <a:xfrm>
              <a:off x="7238278" y="4126468"/>
              <a:ext cx="129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poss</a:t>
              </a:r>
            </a:p>
          </p:txBody>
        </p:sp>
        <p:sp>
          <p:nvSpPr>
            <p:cNvPr id="56366" name="TextBox 26"/>
            <p:cNvSpPr txBox="1">
              <a:spLocks noChangeArrowheads="1"/>
            </p:cNvSpPr>
            <p:nvPr/>
          </p:nvSpPr>
          <p:spPr bwMode="auto">
            <a:xfrm>
              <a:off x="5333278" y="3810000"/>
              <a:ext cx="129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prep_at</a:t>
              </a:r>
            </a:p>
          </p:txBody>
        </p:sp>
        <p:sp>
          <p:nvSpPr>
            <p:cNvPr id="56367" name="TextBox 27"/>
            <p:cNvSpPr txBox="1">
              <a:spLocks noChangeArrowheads="1"/>
            </p:cNvSpPr>
            <p:nvPr/>
          </p:nvSpPr>
          <p:spPr bwMode="auto">
            <a:xfrm>
              <a:off x="1523278" y="4541352"/>
              <a:ext cx="129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prep_of</a:t>
              </a:r>
            </a:p>
          </p:txBody>
        </p:sp>
        <p:sp>
          <p:nvSpPr>
            <p:cNvPr id="56368" name="TextBox 28"/>
            <p:cNvSpPr txBox="1">
              <a:spLocks noChangeArrowheads="1"/>
            </p:cNvSpPr>
            <p:nvPr/>
          </p:nvSpPr>
          <p:spPr bwMode="auto">
            <a:xfrm>
              <a:off x="2973902" y="3974068"/>
              <a:ext cx="6480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nn</a:t>
              </a:r>
            </a:p>
          </p:txBody>
        </p:sp>
        <p:sp>
          <p:nvSpPr>
            <p:cNvPr id="56369" name="TextBox 29"/>
            <p:cNvSpPr txBox="1">
              <a:spLocks noChangeArrowheads="1"/>
            </p:cNvSpPr>
            <p:nvPr/>
          </p:nvSpPr>
          <p:spPr bwMode="auto">
            <a:xfrm>
              <a:off x="5257800" y="4964668"/>
              <a:ext cx="1296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i="1"/>
                <a:t>poss</a:t>
              </a:r>
            </a:p>
          </p:txBody>
        </p:sp>
        <p:sp>
          <p:nvSpPr>
            <p:cNvPr id="31" name="TextBox 30"/>
            <p:cNvSpPr txBox="1"/>
            <p:nvPr/>
          </p:nvSpPr>
          <p:spPr bwMode="auto">
            <a:xfrm>
              <a:off x="2743200" y="3352615"/>
              <a:ext cx="2206625" cy="461660"/>
            </a:xfrm>
            <a:prstGeom prst="rect">
              <a:avLst/>
            </a:prstGeom>
            <a:noFill/>
            <a:ln>
              <a:noFill/>
            </a:ln>
          </p:spPr>
          <p:txBody>
            <a:bodyPr>
              <a:spAutoFit/>
            </a:bodyPr>
            <a:lstStyle/>
            <a:p>
              <a:pPr>
                <a:defRPr/>
              </a:pPr>
              <a:r>
                <a:rPr lang="en-US" sz="2400" dirty="0">
                  <a:latin typeface="Arial" charset="0"/>
                  <a:ea typeface="宋体" charset="-122"/>
                </a:rPr>
                <a:t>  </a:t>
              </a:r>
              <a:r>
                <a:rPr lang="en-US" i="1" dirty="0" err="1">
                  <a:effectLst>
                    <a:outerShdw blurRad="38100" dist="38100" dir="2700000" algn="tl">
                      <a:srgbClr val="000000">
                        <a:alpha val="43137"/>
                      </a:srgbClr>
                    </a:outerShdw>
                  </a:effectLst>
                  <a:latin typeface="Arial" charset="0"/>
                  <a:ea typeface="宋体" charset="-122"/>
                </a:rPr>
                <a:t>located_in</a:t>
              </a:r>
              <a:endParaRPr lang="en-US" i="1" dirty="0">
                <a:effectLst>
                  <a:outerShdw blurRad="38100" dist="38100" dir="2700000" algn="tl">
                    <a:srgbClr val="000000">
                      <a:alpha val="43137"/>
                    </a:srgbClr>
                  </a:outerShdw>
                </a:effectLst>
                <a:latin typeface="Arial" charset="0"/>
                <a:ea typeface="宋体" charset="-122"/>
              </a:endParaRPr>
            </a:p>
          </p:txBody>
        </p:sp>
        <p:cxnSp>
          <p:nvCxnSpPr>
            <p:cNvPr id="32" name="Elbow Connector 31"/>
            <p:cNvCxnSpPr/>
            <p:nvPr/>
          </p:nvCxnSpPr>
          <p:spPr bwMode="auto">
            <a:xfrm rot="10800000">
              <a:off x="3278188" y="1475864"/>
              <a:ext cx="2470150" cy="183995"/>
            </a:xfrm>
            <a:prstGeom prst="bentConnector2">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6372" name="Rectangle 3"/>
            <p:cNvSpPr>
              <a:spLocks noChangeArrowheads="1"/>
            </p:cNvSpPr>
            <p:nvPr/>
          </p:nvSpPr>
          <p:spPr bwMode="auto">
            <a:xfrm>
              <a:off x="4419600" y="838200"/>
              <a:ext cx="3604754"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hangingPunct="1"/>
              <a:r>
                <a:rPr lang="en-US" altLang="en-US" sz="1600" b="1"/>
                <a:t>{PER.Individual, NAM, Billy Mays</a:t>
              </a:r>
              <a:r>
                <a:rPr lang="en-US" altLang="zh-CN" sz="1600" b="1"/>
                <a:t>}</a:t>
              </a:r>
            </a:p>
            <a:p>
              <a:pPr algn="ctr" eaLnBrk="1" hangingPunct="1"/>
              <a:r>
                <a:rPr lang="en-US" altLang="zh-CN" sz="1600" b="1"/>
                <a:t>【</a:t>
              </a:r>
              <a:r>
                <a:rPr lang="en-US" altLang="en-US" sz="1600" b="1"/>
                <a:t>Query</a:t>
              </a:r>
              <a:r>
                <a:rPr lang="en-US" altLang="zh-CN" sz="1600" b="1"/>
                <a:t>】</a:t>
              </a:r>
              <a:endParaRPr lang="en-US" altLang="en-US" sz="1600" b="1"/>
            </a:p>
          </p:txBody>
        </p:sp>
        <p:sp>
          <p:nvSpPr>
            <p:cNvPr id="56373" name="Rectangle 7"/>
            <p:cNvSpPr>
              <a:spLocks noChangeArrowheads="1"/>
            </p:cNvSpPr>
            <p:nvPr/>
          </p:nvSpPr>
          <p:spPr bwMode="auto">
            <a:xfrm>
              <a:off x="1371600" y="457200"/>
              <a:ext cx="378054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hangingPunct="1"/>
              <a:r>
                <a:rPr lang="en-US" altLang="en-US" sz="1600" b="1"/>
                <a:t>{NUM </a:t>
              </a:r>
              <a:r>
                <a:rPr lang="en-US" altLang="zh-CN" sz="1600" b="1"/>
                <a:t>}</a:t>
              </a:r>
            </a:p>
            <a:p>
              <a:pPr algn="ctr" eaLnBrk="1" hangingPunct="1"/>
              <a:r>
                <a:rPr lang="en-US" altLang="zh-CN" sz="1600" b="1"/>
                <a:t>【</a:t>
              </a:r>
              <a:r>
                <a:rPr lang="en-US" altLang="en-US" sz="1600" b="1"/>
                <a:t>Per:age</a:t>
              </a:r>
              <a:r>
                <a:rPr lang="en-US" altLang="zh-CN" sz="1600" b="1"/>
                <a:t>】</a:t>
              </a:r>
              <a:endParaRPr lang="en-US" altLang="en-US" sz="1600" b="1"/>
            </a:p>
          </p:txBody>
        </p:sp>
        <p:sp>
          <p:nvSpPr>
            <p:cNvPr id="56374" name="Rectangle 6"/>
            <p:cNvSpPr>
              <a:spLocks noChangeArrowheads="1"/>
            </p:cNvSpPr>
            <p:nvPr/>
          </p:nvSpPr>
          <p:spPr bwMode="auto">
            <a:xfrm>
              <a:off x="6400800" y="2209800"/>
              <a:ext cx="22098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hangingPunct="1"/>
              <a:r>
                <a:rPr lang="en-US" altLang="en-US" sz="1600" b="1"/>
                <a:t>{Death-Trigger}</a:t>
              </a:r>
            </a:p>
          </p:txBody>
        </p:sp>
        <p:sp>
          <p:nvSpPr>
            <p:cNvPr id="56375" name="Rectangle 21"/>
            <p:cNvSpPr>
              <a:spLocks noChangeArrowheads="1"/>
            </p:cNvSpPr>
            <p:nvPr/>
          </p:nvSpPr>
          <p:spPr bwMode="auto">
            <a:xfrm>
              <a:off x="6279137" y="5283200"/>
              <a:ext cx="22098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hangingPunct="1"/>
              <a:r>
                <a:rPr lang="en-US" altLang="en-US" sz="1600" b="1"/>
                <a:t>{PER.Individual.PRO, Mays}</a:t>
              </a:r>
            </a:p>
          </p:txBody>
        </p:sp>
        <p:sp>
          <p:nvSpPr>
            <p:cNvPr id="56376" name="Rectangle 10"/>
            <p:cNvSpPr>
              <a:spLocks noChangeArrowheads="1"/>
            </p:cNvSpPr>
            <p:nvPr/>
          </p:nvSpPr>
          <p:spPr bwMode="auto">
            <a:xfrm>
              <a:off x="3124200" y="4370387"/>
              <a:ext cx="22098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1" hangingPunct="1"/>
              <a:r>
                <a:rPr lang="en-US" altLang="en-US" sz="1600" b="1"/>
                <a:t>{FAC.Building-Grounds.NOM}</a:t>
              </a:r>
            </a:p>
          </p:txBody>
        </p:sp>
      </p:grpSp>
      <p:sp>
        <p:nvSpPr>
          <p:cNvPr id="38" name="Content Placeholder 2"/>
          <p:cNvSpPr>
            <a:spLocks noGrp="1"/>
          </p:cNvSpPr>
          <p:nvPr>
            <p:ph idx="1"/>
          </p:nvPr>
        </p:nvSpPr>
        <p:spPr>
          <a:xfrm>
            <a:off x="115888" y="1066800"/>
            <a:ext cx="9180512" cy="381000"/>
          </a:xfrm>
        </p:spPr>
        <p:txBody>
          <a:bodyPr>
            <a:normAutofit fontScale="25000" lnSpcReduction="20000"/>
          </a:bodyPr>
          <a:lstStyle/>
          <a:p>
            <a:pPr>
              <a:buFont typeface="Wingdings" pitchFamily="64" charset="2"/>
              <a:buChar char="n"/>
              <a:defRPr/>
            </a:pPr>
            <a:r>
              <a:rPr lang="en-US" sz="8000" dirty="0" smtClean="0"/>
              <a:t>Mays, 50, </a:t>
            </a:r>
            <a:r>
              <a:rPr lang="en-US" sz="8000" dirty="0"/>
              <a:t>had died in his sleep at his Tampa home the morning </a:t>
            </a:r>
            <a:r>
              <a:rPr lang="en-US" sz="8000" dirty="0" smtClean="0"/>
              <a:t>of June 28.</a:t>
            </a:r>
          </a:p>
          <a:p>
            <a:pPr>
              <a:buFont typeface="Wingdings" pitchFamily="64" charset="2"/>
              <a:buChar char="n"/>
              <a:defRPr/>
            </a:pPr>
            <a:endParaRPr lang="en-US" sz="2000" dirty="0"/>
          </a:p>
          <a:p>
            <a:pPr>
              <a:buFont typeface="Wingdings" pitchFamily="64" charset="2"/>
              <a:buChar char="n"/>
              <a:defRPr/>
            </a:pPr>
            <a:endParaRPr lang="en-US" sz="2000" dirty="0" smtClean="0"/>
          </a:p>
          <a:p>
            <a:pPr>
              <a:buFont typeface="Wingdings" pitchFamily="64" charset="2"/>
              <a:buChar char="n"/>
              <a:defRPr/>
            </a:pPr>
            <a:endParaRPr lang="en-US" sz="2000" dirty="0"/>
          </a:p>
          <a:p>
            <a:pPr>
              <a:buFont typeface="Wingdings" pitchFamily="64" charset="2"/>
              <a:buChar char="n"/>
              <a:defRPr/>
            </a:pPr>
            <a:endParaRPr lang="en-US" sz="2000" dirty="0" smtClean="0"/>
          </a:p>
          <a:p>
            <a:pPr marL="341313" indent="0">
              <a:buFont typeface="Wingdings" pitchFamily="2" charset="2"/>
              <a:buNone/>
              <a:defRPr/>
            </a:pPr>
            <a:r>
              <a:rPr lang="en-US" sz="2000" dirty="0" smtClean="0"/>
              <a:t>  </a:t>
            </a:r>
          </a:p>
          <a:p>
            <a:pPr marL="0" indent="0">
              <a:buFont typeface="Wingdings" pitchFamily="2" charset="2"/>
              <a:buNone/>
              <a:defRPr/>
            </a:pPr>
            <a:r>
              <a:rPr lang="en-US" sz="2000" dirty="0" smtClean="0"/>
              <a:t>    </a:t>
            </a:r>
            <a:endParaRPr lang="en-US" sz="2000" dirty="0"/>
          </a:p>
        </p:txBody>
      </p:sp>
    </p:spTree>
    <p:extLst>
      <p:ext uri="{BB962C8B-B14F-4D97-AF65-F5344CB8AC3E}">
        <p14:creationId xmlns:p14="http://schemas.microsoft.com/office/powerpoint/2010/main" val="2510839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CN" sz="4000" smtClean="0">
                <a:latin typeface="Verdana" pitchFamily="34" charset="0"/>
              </a:rPr>
              <a:t>Course Organization</a:t>
            </a:r>
          </a:p>
        </p:txBody>
      </p:sp>
      <p:sp>
        <p:nvSpPr>
          <p:cNvPr id="478211" name="Rectangle 3"/>
          <p:cNvSpPr>
            <a:spLocks noGrp="1" noChangeArrowheads="1"/>
          </p:cNvSpPr>
          <p:nvPr>
            <p:ph type="body" idx="1"/>
          </p:nvPr>
        </p:nvSpPr>
        <p:spPr/>
        <p:txBody>
          <a:bodyPr/>
          <a:lstStyle/>
          <a:p>
            <a:r>
              <a:rPr lang="en-US" altLang="zh-CN" sz="3200" dirty="0" err="1" smtClean="0"/>
              <a:t>Heng</a:t>
            </a:r>
            <a:r>
              <a:rPr lang="en-US" altLang="zh-CN" sz="3200" dirty="0" smtClean="0"/>
              <a:t> will teach most lectures</a:t>
            </a:r>
          </a:p>
          <a:p>
            <a:r>
              <a:rPr lang="en-US" altLang="zh-CN" sz="3200" dirty="0" smtClean="0"/>
              <a:t>Will also invite researchers from IBM </a:t>
            </a:r>
            <a:r>
              <a:rPr lang="en-US" altLang="zh-CN" sz="3200" dirty="0" smtClean="0"/>
              <a:t>and other experts to give guest </a:t>
            </a:r>
            <a:r>
              <a:rPr lang="en-US" altLang="zh-CN" sz="3200" dirty="0" smtClean="0"/>
              <a:t>lectures</a:t>
            </a:r>
          </a:p>
        </p:txBody>
      </p:sp>
    </p:spTree>
    <p:extLst>
      <p:ext uri="{BB962C8B-B14F-4D97-AF65-F5344CB8AC3E}">
        <p14:creationId xmlns:p14="http://schemas.microsoft.com/office/powerpoint/2010/main" val="1133022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blinds(horizontal)">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blinds(horizontal)">
                                      <p:cBhvr>
                                        <p:cTn id="12" dur="500"/>
                                        <p:tgtEl>
                                          <p:spTgt spid="4782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7" y="1219200"/>
            <a:ext cx="9136743" cy="4906963"/>
          </a:xfrm>
        </p:spPr>
        <p:txBody>
          <a:bodyPr>
            <a:normAutofit/>
          </a:bodyPr>
          <a:lstStyle/>
          <a:p>
            <a:r>
              <a:rPr lang="en-US" dirty="0" smtClean="0"/>
              <a:t>Problems:	</a:t>
            </a:r>
          </a:p>
          <a:p>
            <a:pPr lvl="1"/>
            <a:r>
              <a:rPr lang="en-US" sz="2400" dirty="0"/>
              <a:t>different </a:t>
            </a:r>
            <a:r>
              <a:rPr lang="en-US" sz="2400" dirty="0" smtClean="0"/>
              <a:t>information sources </a:t>
            </a:r>
            <a:r>
              <a:rPr lang="en-US" sz="2400" dirty="0"/>
              <a:t>may generate claims with </a:t>
            </a:r>
            <a:r>
              <a:rPr lang="en-US" sz="2400" dirty="0" smtClean="0"/>
              <a:t>varied trustability</a:t>
            </a:r>
          </a:p>
          <a:p>
            <a:pPr lvl="1"/>
            <a:r>
              <a:rPr lang="en-US" sz="2400" dirty="0" smtClean="0"/>
              <a:t>various systems may generate </a:t>
            </a:r>
            <a:r>
              <a:rPr lang="en-US" sz="2400" i="1" dirty="0" smtClean="0"/>
              <a:t>erroneous, conflicting, redundant, complementary, ambiguously worded, or inter-dependent </a:t>
            </a:r>
            <a:r>
              <a:rPr lang="en-US" sz="2400" dirty="0" smtClean="0"/>
              <a:t>claims from the same set of documents</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 y="3748314"/>
            <a:ext cx="9144000" cy="318588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133600"/>
            <a:ext cx="533400" cy="52229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143764"/>
            <a:ext cx="1295400" cy="501968"/>
          </a:xfrm>
          <a:prstGeom prst="rect">
            <a:avLst/>
          </a:prstGeom>
        </p:spPr>
      </p:pic>
      <p:sp>
        <p:nvSpPr>
          <p:cNvPr id="9" name="Title 1"/>
          <p:cNvSpPr>
            <a:spLocks noGrp="1"/>
          </p:cNvSpPr>
          <p:nvPr>
            <p:ph type="title"/>
          </p:nvPr>
        </p:nvSpPr>
        <p:spPr>
          <a:xfrm>
            <a:off x="457200" y="533400"/>
            <a:ext cx="8229600" cy="990600"/>
          </a:xfrm>
        </p:spPr>
        <p:txBody>
          <a:bodyPr>
            <a:normAutofit fontScale="90000"/>
          </a:bodyPr>
          <a:lstStyle/>
          <a:p>
            <a:r>
              <a:rPr lang="en-US" dirty="0" smtClean="0"/>
              <a:t>Ranking Answers/Confidence Estimation</a:t>
            </a:r>
          </a:p>
        </p:txBody>
      </p:sp>
    </p:spTree>
    <p:extLst>
      <p:ext uri="{BB962C8B-B14F-4D97-AF65-F5344CB8AC3E}">
        <p14:creationId xmlns:p14="http://schemas.microsoft.com/office/powerpoint/2010/main" val="16919874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smtClean="0"/>
              <a:t>Ranking Answers</a:t>
            </a:r>
          </a:p>
        </p:txBody>
      </p:sp>
      <p:sp>
        <p:nvSpPr>
          <p:cNvPr id="3" name="Content Placeholder 2"/>
          <p:cNvSpPr>
            <a:spLocks noGrp="1"/>
          </p:cNvSpPr>
          <p:nvPr>
            <p:ph idx="1"/>
          </p:nvPr>
        </p:nvSpPr>
        <p:spPr/>
        <p:txBody>
          <a:bodyPr>
            <a:normAutofit/>
          </a:bodyPr>
          <a:lstStyle/>
          <a:p>
            <a:pPr>
              <a:buFont typeface="Wingdings" pitchFamily="64" charset="2"/>
              <a:buChar char="n"/>
              <a:defRPr/>
            </a:pPr>
            <a:r>
              <a:rPr lang="en-US" dirty="0" smtClean="0"/>
              <a:t>Hard Constraints</a:t>
            </a:r>
          </a:p>
          <a:p>
            <a:pPr lvl="1">
              <a:buFont typeface="Wingdings" pitchFamily="64" charset="2"/>
              <a:buChar char="n"/>
              <a:defRPr/>
            </a:pPr>
            <a:r>
              <a:rPr lang="en-US" sz="2200" i="1" dirty="0" smtClean="0"/>
              <a:t>Used to capture </a:t>
            </a:r>
            <a:r>
              <a:rPr lang="en-US" sz="2200" i="1" dirty="0"/>
              <a:t>the </a:t>
            </a:r>
            <a:r>
              <a:rPr lang="en-US" sz="2200" i="1" dirty="0" smtClean="0"/>
              <a:t>deep syntactic </a:t>
            </a:r>
            <a:r>
              <a:rPr lang="en-US" sz="2200" i="1" dirty="0"/>
              <a:t>and semantic knowledge that is likely </a:t>
            </a:r>
            <a:r>
              <a:rPr lang="en-US" sz="2200" i="1" dirty="0" smtClean="0"/>
              <a:t>to pertain </a:t>
            </a:r>
            <a:r>
              <a:rPr lang="en-US" sz="2200" i="1" dirty="0"/>
              <a:t>to the propositional content of </a:t>
            </a:r>
            <a:r>
              <a:rPr lang="en-US" sz="2200" i="1" dirty="0" smtClean="0"/>
              <a:t>claims.</a:t>
            </a:r>
            <a:endParaRPr lang="en-US" i="1" dirty="0"/>
          </a:p>
          <a:p>
            <a:pPr>
              <a:buFont typeface="Wingdings" pitchFamily="64" charset="2"/>
              <a:buChar char="n"/>
              <a:defRPr/>
            </a:pPr>
            <a:r>
              <a:rPr lang="en-US" dirty="0"/>
              <a:t>Node </a:t>
            </a:r>
            <a:r>
              <a:rPr lang="en-US" dirty="0" smtClean="0"/>
              <a:t>Constraints</a:t>
            </a:r>
          </a:p>
          <a:p>
            <a:pPr lvl="1">
              <a:buFont typeface="Wingdings" pitchFamily="64" charset="2"/>
              <a:buChar char="n"/>
              <a:defRPr/>
            </a:pPr>
            <a:r>
              <a:rPr lang="en-US" dirty="0"/>
              <a:t>e</a:t>
            </a:r>
            <a:r>
              <a:rPr lang="en-US" dirty="0" smtClean="0"/>
              <a:t>.g., Entity </a:t>
            </a:r>
            <a:r>
              <a:rPr lang="en-US" dirty="0"/>
              <a:t>type, subtype and mention </a:t>
            </a:r>
            <a:r>
              <a:rPr lang="en-US" dirty="0" smtClean="0"/>
              <a:t>type</a:t>
            </a:r>
          </a:p>
          <a:p>
            <a:pPr>
              <a:buFont typeface="Wingdings" pitchFamily="64" charset="2"/>
              <a:buChar char="n"/>
              <a:defRPr/>
            </a:pPr>
            <a:r>
              <a:rPr lang="en-US" dirty="0" smtClean="0"/>
              <a:t>Path </a:t>
            </a:r>
            <a:r>
              <a:rPr lang="en-US" dirty="0"/>
              <a:t>Constraints</a:t>
            </a:r>
          </a:p>
          <a:p>
            <a:pPr lvl="1">
              <a:buFont typeface="Wingdings" pitchFamily="64" charset="2"/>
              <a:buChar char="n"/>
              <a:defRPr/>
            </a:pPr>
            <a:r>
              <a:rPr lang="en-US" dirty="0" smtClean="0"/>
              <a:t>Trigger phrases, relations and events, path length </a:t>
            </a:r>
          </a:p>
          <a:p>
            <a:pPr lvl="1">
              <a:buFont typeface="Wingdings" pitchFamily="64" charset="2"/>
              <a:buChar char="n"/>
              <a:defRPr/>
            </a:pPr>
            <a:r>
              <a:rPr lang="en-US" dirty="0" smtClean="0"/>
              <a:t>Position </a:t>
            </a:r>
            <a:r>
              <a:rPr lang="en-US" dirty="0"/>
              <a:t>of a particular node/edge type </a:t>
            </a:r>
            <a:r>
              <a:rPr lang="en-US" dirty="0" smtClean="0"/>
              <a:t>in the path</a:t>
            </a:r>
          </a:p>
          <a:p>
            <a:pPr>
              <a:buFont typeface="Wingdings" pitchFamily="64" charset="2"/>
              <a:buChar char="n"/>
              <a:defRPr/>
            </a:pPr>
            <a:r>
              <a:rPr lang="en-US" dirty="0" smtClean="0"/>
              <a:t>Interdependent Claims</a:t>
            </a:r>
          </a:p>
          <a:p>
            <a:pPr lvl="1">
              <a:buFont typeface="Wingdings" pitchFamily="64" charset="2"/>
              <a:buChar char="n"/>
              <a:defRPr/>
            </a:pPr>
            <a:r>
              <a:rPr lang="en-US" dirty="0" smtClean="0"/>
              <a:t>Conflicting slot fillers</a:t>
            </a:r>
          </a:p>
          <a:p>
            <a:pPr lvl="1">
              <a:buFont typeface="Wingdings" pitchFamily="64" charset="2"/>
              <a:buChar char="n"/>
              <a:defRPr/>
            </a:pPr>
            <a:r>
              <a:rPr lang="en-US" dirty="0" smtClean="0"/>
              <a:t>Inter-dependent slot types</a:t>
            </a:r>
          </a:p>
          <a:p>
            <a:pPr lvl="1">
              <a:buFont typeface="Wingdings" pitchFamily="64" charset="2"/>
              <a:buChar char="n"/>
              <a:defRPr/>
            </a:pPr>
            <a:endParaRPr lang="en-US" dirty="0"/>
          </a:p>
          <a:p>
            <a:pPr lvl="1">
              <a:buFont typeface="Wingdings" pitchFamily="64" charset="2"/>
              <a:buChar char="n"/>
              <a:defRPr/>
            </a:pPr>
            <a:endParaRPr lang="en-US" dirty="0" smtClean="0"/>
          </a:p>
        </p:txBody>
      </p:sp>
    </p:spTree>
    <p:extLst>
      <p:ext uri="{BB962C8B-B14F-4D97-AF65-F5344CB8AC3E}">
        <p14:creationId xmlns:p14="http://schemas.microsoft.com/office/powerpoint/2010/main" val="12879232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smtClean="0"/>
              <a:t>Ranking Answers</a:t>
            </a:r>
          </a:p>
        </p:txBody>
      </p:sp>
      <p:sp>
        <p:nvSpPr>
          <p:cNvPr id="96259" name="Content Placeholder 2"/>
          <p:cNvSpPr>
            <a:spLocks noGrp="1"/>
          </p:cNvSpPr>
          <p:nvPr>
            <p:ph idx="1"/>
          </p:nvPr>
        </p:nvSpPr>
        <p:spPr>
          <a:xfrm>
            <a:off x="539750" y="1773238"/>
            <a:ext cx="8229600" cy="4525962"/>
          </a:xfrm>
        </p:spPr>
        <p:txBody>
          <a:bodyPr/>
          <a:lstStyle/>
          <a:p>
            <a:r>
              <a:rPr lang="en-US" smtClean="0"/>
              <a:t>Soft Features:</a:t>
            </a:r>
          </a:p>
          <a:p>
            <a:pPr lvl="1"/>
            <a:r>
              <a:rPr lang="en-US" sz="2400" i="1" smtClean="0"/>
              <a:t>Cleanness</a:t>
            </a:r>
          </a:p>
          <a:p>
            <a:pPr lvl="1"/>
            <a:r>
              <a:rPr lang="en-US" sz="2400" i="1" smtClean="0"/>
              <a:t>Informativeness</a:t>
            </a:r>
          </a:p>
          <a:p>
            <a:pPr lvl="1"/>
            <a:r>
              <a:rPr lang="en-US" sz="2400" i="1" smtClean="0"/>
              <a:t>Local Knowledge Graph</a:t>
            </a:r>
          </a:p>
          <a:p>
            <a:pPr lvl="1"/>
            <a:r>
              <a:rPr lang="en-US" sz="2400" i="1" smtClean="0"/>
              <a:t>Voting</a:t>
            </a:r>
          </a:p>
        </p:txBody>
      </p:sp>
    </p:spTree>
    <p:extLst>
      <p:ext uri="{BB962C8B-B14F-4D97-AF65-F5344CB8AC3E}">
        <p14:creationId xmlns:p14="http://schemas.microsoft.com/office/powerpoint/2010/main" val="20283405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692150"/>
            <a:ext cx="9117012"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2"/>
          <p:cNvSpPr>
            <a:spLocks noGrp="1" noChangeArrowheads="1"/>
          </p:cNvSpPr>
          <p:nvPr>
            <p:ph type="title" idx="4294967295"/>
          </p:nvPr>
        </p:nvSpPr>
        <p:spPr>
          <a:xfrm>
            <a:off x="471488" y="-171450"/>
            <a:ext cx="8229600" cy="1139825"/>
          </a:xfrm>
        </p:spPr>
        <p:txBody>
          <a:bodyPr/>
          <a:lstStyle/>
          <a:p>
            <a:r>
              <a:rPr lang="en-US" altLang="zh-CN" sz="3800" smtClean="0"/>
              <a:t>NLP+Knowledge Base</a:t>
            </a:r>
          </a:p>
        </p:txBody>
      </p:sp>
      <p:sp>
        <p:nvSpPr>
          <p:cNvPr id="1395715" name="Rectangle 3"/>
          <p:cNvSpPr>
            <a:spLocks noGrp="1" noChangeArrowheads="1"/>
          </p:cNvSpPr>
          <p:nvPr>
            <p:ph type="body" idx="4294967295"/>
          </p:nvPr>
        </p:nvSpPr>
        <p:spPr>
          <a:xfrm>
            <a:off x="0" y="3644900"/>
            <a:ext cx="6623050" cy="3455988"/>
          </a:xfrm>
          <a:solidFill>
            <a:schemeClr val="bg1"/>
          </a:solidFill>
        </p:spPr>
        <p:txBody>
          <a:bodyPr/>
          <a:lstStyle/>
          <a:p>
            <a:r>
              <a:rPr lang="en-US" altLang="zh-CN" sz="2200" smtClean="0"/>
              <a:t>Knowledge Base (KB)</a:t>
            </a:r>
          </a:p>
          <a:p>
            <a:pPr marL="762000" lvl="1" indent="-304800"/>
            <a:r>
              <a:rPr lang="en-US" altLang="zh-CN" sz="2000" smtClean="0"/>
              <a:t>Attributes (a.k.a., “slots”) derived from Wikipedia infoboxes are used to create the reference KB</a:t>
            </a:r>
          </a:p>
          <a:p>
            <a:pPr marL="762000" lvl="1" indent="-304800">
              <a:buFont typeface="Wingdings" pitchFamily="2" charset="2"/>
              <a:buNone/>
            </a:pPr>
            <a:endParaRPr lang="en-US" altLang="zh-CN" sz="2000" smtClean="0"/>
          </a:p>
          <a:p>
            <a:r>
              <a:rPr lang="en-US" altLang="zh-CN" sz="2200" smtClean="0"/>
              <a:t>Source Collection</a:t>
            </a:r>
          </a:p>
          <a:p>
            <a:pPr marL="762000" lvl="1" indent="-304800"/>
            <a:r>
              <a:rPr lang="en-US" altLang="zh-CN" sz="2000" smtClean="0"/>
              <a:t>A large corpus of unstructured texts</a:t>
            </a:r>
          </a:p>
        </p:txBody>
      </p:sp>
      <p:sp>
        <p:nvSpPr>
          <p:cNvPr id="1395719" name="Oval 7"/>
          <p:cNvSpPr>
            <a:spLocks noChangeArrowheads="1"/>
          </p:cNvSpPr>
          <p:nvPr/>
        </p:nvSpPr>
        <p:spPr bwMode="auto">
          <a:xfrm>
            <a:off x="6659563" y="4365625"/>
            <a:ext cx="2305050" cy="1800225"/>
          </a:xfrm>
          <a:prstGeom prst="ellipse">
            <a:avLst/>
          </a:prstGeom>
          <a:noFill/>
          <a:ln w="38100">
            <a:solidFill>
              <a:srgbClr val="99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endParaRPr lang="en-US"/>
          </a:p>
        </p:txBody>
      </p:sp>
      <p:sp>
        <p:nvSpPr>
          <p:cNvPr id="1395720" name="Line 8"/>
          <p:cNvSpPr>
            <a:spLocks noChangeShapeType="1"/>
          </p:cNvSpPr>
          <p:nvPr/>
        </p:nvSpPr>
        <p:spPr bwMode="auto">
          <a:xfrm flipH="1" flipV="1">
            <a:off x="3203575" y="3860800"/>
            <a:ext cx="3455988" cy="1439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9405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5719"/>
                                        </p:tgtEl>
                                        <p:attrNameLst>
                                          <p:attrName>style.visibility</p:attrName>
                                        </p:attrNameLst>
                                      </p:cBhvr>
                                      <p:to>
                                        <p:strVal val="visible"/>
                                      </p:to>
                                    </p:set>
                                    <p:animEffect transition="in" filter="blinds(horizontal)">
                                      <p:cBhvr>
                                        <p:cTn id="7" dur="500"/>
                                        <p:tgtEl>
                                          <p:spTgt spid="13957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95720"/>
                                        </p:tgtEl>
                                        <p:attrNameLst>
                                          <p:attrName>style.visibility</p:attrName>
                                        </p:attrNameLst>
                                      </p:cBhvr>
                                      <p:to>
                                        <p:strVal val="visible"/>
                                      </p:to>
                                    </p:set>
                                    <p:animEffect transition="in" filter="blinds(horizontal)">
                                      <p:cBhvr>
                                        <p:cTn id="10" dur="500"/>
                                        <p:tgtEl>
                                          <p:spTgt spid="1395720"/>
                                        </p:tgtEl>
                                      </p:cBhvr>
                                    </p:animEffect>
                                  </p:childTnLst>
                                </p:cTn>
                              </p:par>
                              <p:par>
                                <p:cTn id="11" presetID="3" presetClass="entr" presetSubtype="10" fill="hold" nodeType="withEffect">
                                  <p:stCondLst>
                                    <p:cond delay="0"/>
                                  </p:stCondLst>
                                  <p:childTnLst>
                                    <p:set>
                                      <p:cBhvr>
                                        <p:cTn id="12" dur="1" fill="hold">
                                          <p:stCondLst>
                                            <p:cond delay="0"/>
                                          </p:stCondLst>
                                        </p:cTn>
                                        <p:tgtEl>
                                          <p:spTgt spid="1395715">
                                            <p:txEl>
                                              <p:pRg st="0" end="0"/>
                                            </p:txEl>
                                          </p:spTgt>
                                        </p:tgtEl>
                                        <p:attrNameLst>
                                          <p:attrName>style.visibility</p:attrName>
                                        </p:attrNameLst>
                                      </p:cBhvr>
                                      <p:to>
                                        <p:strVal val="visible"/>
                                      </p:to>
                                    </p:set>
                                    <p:animEffect transition="in" filter="blinds(horizontal)">
                                      <p:cBhvr>
                                        <p:cTn id="13" dur="500"/>
                                        <p:tgtEl>
                                          <p:spTgt spid="1395715">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395715">
                                            <p:txEl>
                                              <p:pRg st="1" end="1"/>
                                            </p:txEl>
                                          </p:spTgt>
                                        </p:tgtEl>
                                        <p:attrNameLst>
                                          <p:attrName>style.visibility</p:attrName>
                                        </p:attrNameLst>
                                      </p:cBhvr>
                                      <p:to>
                                        <p:strVal val="visible"/>
                                      </p:to>
                                    </p:set>
                                    <p:animEffect transition="in" filter="blinds(horizontal)">
                                      <p:cBhvr>
                                        <p:cTn id="16" dur="500"/>
                                        <p:tgtEl>
                                          <p:spTgt spid="139571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395715">
                                            <p:txEl>
                                              <p:pRg st="3" end="3"/>
                                            </p:txEl>
                                          </p:spTgt>
                                        </p:tgtEl>
                                        <p:attrNameLst>
                                          <p:attrName>style.visibility</p:attrName>
                                        </p:attrNameLst>
                                      </p:cBhvr>
                                      <p:to>
                                        <p:strVal val="visible"/>
                                      </p:to>
                                    </p:set>
                                    <p:animEffect transition="in" filter="blinds(horizontal)">
                                      <p:cBhvr>
                                        <p:cTn id="21" dur="500"/>
                                        <p:tgtEl>
                                          <p:spTgt spid="1395715">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395715">
                                            <p:txEl>
                                              <p:pRg st="4" end="4"/>
                                            </p:txEl>
                                          </p:spTgt>
                                        </p:tgtEl>
                                        <p:attrNameLst>
                                          <p:attrName>style.visibility</p:attrName>
                                        </p:attrNameLst>
                                      </p:cBhvr>
                                      <p:to>
                                        <p:strVal val="visible"/>
                                      </p:to>
                                    </p:set>
                                    <p:animEffect transition="in" filter="blinds(horizontal)">
                                      <p:cBhvr>
                                        <p:cTn id="24" dur="500"/>
                                        <p:tgtEl>
                                          <p:spTgt spid="1395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5719" grpId="0" animBg="1"/>
      <p:bldP spid="13957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4313"/>
            <a:ext cx="33845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59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125538"/>
            <a:ext cx="3455988"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59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644900"/>
            <a:ext cx="33845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5961" name="Oval 9"/>
          <p:cNvSpPr>
            <a:spLocks noChangeArrowheads="1"/>
          </p:cNvSpPr>
          <p:nvPr/>
        </p:nvSpPr>
        <p:spPr bwMode="auto">
          <a:xfrm>
            <a:off x="971550" y="1341438"/>
            <a:ext cx="720725" cy="433387"/>
          </a:xfrm>
          <a:prstGeom prst="ellipse">
            <a:avLst/>
          </a:prstGeom>
          <a:noFill/>
          <a:ln w="38100">
            <a:solidFill>
              <a:srgbClr val="99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endParaRPr lang="en-US"/>
          </a:p>
        </p:txBody>
      </p:sp>
      <p:sp>
        <p:nvSpPr>
          <p:cNvPr id="1405962" name="Oval 10"/>
          <p:cNvSpPr>
            <a:spLocks noChangeArrowheads="1"/>
          </p:cNvSpPr>
          <p:nvPr/>
        </p:nvSpPr>
        <p:spPr bwMode="auto">
          <a:xfrm>
            <a:off x="2484438" y="1758950"/>
            <a:ext cx="647700" cy="215900"/>
          </a:xfrm>
          <a:prstGeom prst="ellipse">
            <a:avLst/>
          </a:prstGeom>
          <a:noFill/>
          <a:ln w="38100">
            <a:solidFill>
              <a:srgbClr val="99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endParaRPr lang="en-US"/>
          </a:p>
        </p:txBody>
      </p:sp>
      <p:sp>
        <p:nvSpPr>
          <p:cNvPr id="69639" name="Rectangle 11"/>
          <p:cNvSpPr>
            <a:spLocks noChangeArrowheads="1"/>
          </p:cNvSpPr>
          <p:nvPr/>
        </p:nvSpPr>
        <p:spPr bwMode="auto">
          <a:xfrm>
            <a:off x="684213" y="4365625"/>
            <a:ext cx="28797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r>
              <a:rPr lang="en-US" sz="1900" b="1"/>
              <a:t>Query = “James Parsons”</a:t>
            </a:r>
          </a:p>
          <a:p>
            <a:pPr marL="342900" indent="-342900"/>
            <a:endParaRPr lang="en-US" sz="1900" b="1"/>
          </a:p>
          <a:p>
            <a:pPr marL="342900" indent="-342900"/>
            <a:endParaRPr lang="en-US" sz="1900" b="1"/>
          </a:p>
        </p:txBody>
      </p:sp>
      <p:sp>
        <p:nvSpPr>
          <p:cNvPr id="1405964" name="AutoShape 12"/>
          <p:cNvSpPr>
            <a:spLocks noChangeArrowheads="1"/>
          </p:cNvSpPr>
          <p:nvPr/>
        </p:nvSpPr>
        <p:spPr bwMode="auto">
          <a:xfrm>
            <a:off x="3059113" y="1533525"/>
            <a:ext cx="2665412" cy="323850"/>
          </a:xfrm>
          <a:prstGeom prst="rightArrow">
            <a:avLst>
              <a:gd name="adj1" fmla="val 50000"/>
              <a:gd name="adj2" fmla="val 205760"/>
            </a:avLst>
          </a:prstGeom>
          <a:gradFill rotWithShape="1">
            <a:gsLst>
              <a:gs pos="0">
                <a:srgbClr val="9933FF"/>
              </a:gs>
              <a:gs pos="100000">
                <a:srgbClr val="471776"/>
              </a:gs>
            </a:gsLst>
            <a:lin ang="0" scaled="1"/>
          </a:gradFill>
          <a:ln w="9525">
            <a:solidFill>
              <a:schemeClr val="tx1"/>
            </a:solidFill>
            <a:miter lim="800000"/>
            <a:headEnd/>
            <a:tailEnd/>
          </a:ln>
        </p:spPr>
        <p:txBody>
          <a:bodyPr wrap="none" anchor="ctr"/>
          <a:lstStyle/>
          <a:p>
            <a:pPr algn="ctr"/>
            <a:endParaRPr lang="en-US"/>
          </a:p>
        </p:txBody>
      </p:sp>
      <p:sp>
        <p:nvSpPr>
          <p:cNvPr id="1405965" name="AutoShape 13"/>
          <p:cNvSpPr>
            <a:spLocks noChangeArrowheads="1"/>
          </p:cNvSpPr>
          <p:nvPr/>
        </p:nvSpPr>
        <p:spPr bwMode="auto">
          <a:xfrm rot="2299685">
            <a:off x="2700338" y="2852738"/>
            <a:ext cx="3240087" cy="323850"/>
          </a:xfrm>
          <a:prstGeom prst="rightArrow">
            <a:avLst>
              <a:gd name="adj1" fmla="val 50000"/>
              <a:gd name="adj2" fmla="val 250123"/>
            </a:avLst>
          </a:prstGeom>
          <a:gradFill rotWithShape="1">
            <a:gsLst>
              <a:gs pos="0">
                <a:srgbClr val="9933FF"/>
              </a:gs>
              <a:gs pos="100000">
                <a:srgbClr val="471776"/>
              </a:gs>
            </a:gsLst>
            <a:lin ang="0" scaled="1"/>
          </a:gradFill>
          <a:ln w="9525">
            <a:solidFill>
              <a:schemeClr val="tx1"/>
            </a:solidFill>
            <a:miter lim="800000"/>
            <a:headEnd/>
            <a:tailEnd/>
          </a:ln>
        </p:spPr>
        <p:txBody>
          <a:bodyPr wrap="none" anchor="ctr"/>
          <a:lstStyle/>
          <a:p>
            <a:pPr algn="ctr"/>
            <a:endParaRPr lang="en-US"/>
          </a:p>
        </p:txBody>
      </p:sp>
      <p:pic>
        <p:nvPicPr>
          <p:cNvPr id="140596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7494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596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3141663"/>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5974" name="AutoShape 22"/>
          <p:cNvSpPr>
            <a:spLocks noChangeArrowheads="1"/>
          </p:cNvSpPr>
          <p:nvPr/>
        </p:nvSpPr>
        <p:spPr bwMode="auto">
          <a:xfrm>
            <a:off x="3105150" y="1758950"/>
            <a:ext cx="2665413" cy="323850"/>
          </a:xfrm>
          <a:prstGeom prst="rightArrow">
            <a:avLst>
              <a:gd name="adj1" fmla="val 50000"/>
              <a:gd name="adj2" fmla="val 205760"/>
            </a:avLst>
          </a:prstGeom>
          <a:gradFill rotWithShape="1">
            <a:gsLst>
              <a:gs pos="0">
                <a:srgbClr val="9933FF"/>
              </a:gs>
              <a:gs pos="100000">
                <a:srgbClr val="471776"/>
              </a:gs>
            </a:gsLst>
            <a:lin ang="0" scaled="1"/>
          </a:gradFill>
          <a:ln w="9525">
            <a:solidFill>
              <a:schemeClr val="tx1"/>
            </a:solidFill>
            <a:miter lim="800000"/>
            <a:headEnd/>
            <a:tailEnd/>
          </a:ln>
        </p:spPr>
        <p:txBody>
          <a:bodyPr wrap="none" anchor="ctr"/>
          <a:lstStyle/>
          <a:p>
            <a:pPr algn="ctr"/>
            <a:endParaRPr lang="en-US"/>
          </a:p>
        </p:txBody>
      </p:sp>
      <p:pic>
        <p:nvPicPr>
          <p:cNvPr id="1405975"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06057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6" name="Rectangle 24"/>
          <p:cNvSpPr>
            <a:spLocks noChangeArrowheads="1"/>
          </p:cNvSpPr>
          <p:nvPr/>
        </p:nvSpPr>
        <p:spPr bwMode="auto">
          <a:xfrm>
            <a:off x="2627313" y="5949950"/>
            <a:ext cx="11525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endParaRPr lang="en-US"/>
          </a:p>
        </p:txBody>
      </p:sp>
      <p:sp>
        <p:nvSpPr>
          <p:cNvPr id="1405977" name="Rectangle 25"/>
          <p:cNvSpPr>
            <a:spLocks noChangeArrowheads="1"/>
          </p:cNvSpPr>
          <p:nvPr/>
        </p:nvSpPr>
        <p:spPr bwMode="auto">
          <a:xfrm>
            <a:off x="5651500" y="1312863"/>
            <a:ext cx="28797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r>
              <a:rPr lang="en-US" sz="3300" b="1">
                <a:solidFill>
                  <a:schemeClr val="accent2"/>
                </a:solidFill>
                <a:latin typeface="Comic Sans MS" pitchFamily="66" charset="0"/>
              </a:rPr>
              <a:t>NIL</a:t>
            </a:r>
          </a:p>
        </p:txBody>
      </p:sp>
      <p:pic>
        <p:nvPicPr>
          <p:cNvPr id="1405978"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2708275"/>
            <a:ext cx="2663825"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9" name="Rectangle 2"/>
          <p:cNvSpPr>
            <a:spLocks noGrp="1" noChangeArrowheads="1"/>
          </p:cNvSpPr>
          <p:nvPr>
            <p:ph type="title"/>
          </p:nvPr>
        </p:nvSpPr>
        <p:spPr/>
        <p:txBody>
          <a:bodyPr/>
          <a:lstStyle/>
          <a:p>
            <a:r>
              <a:rPr lang="en-US" altLang="zh-CN" sz="3800" smtClean="0"/>
              <a:t>Knowledge Base Linking (Wikification)</a:t>
            </a:r>
            <a:endParaRPr lang="en-US" altLang="zh-CN" smtClean="0"/>
          </a:p>
        </p:txBody>
      </p:sp>
    </p:spTree>
    <p:extLst>
      <p:ext uri="{BB962C8B-B14F-4D97-AF65-F5344CB8AC3E}">
        <p14:creationId xmlns:p14="http://schemas.microsoft.com/office/powerpoint/2010/main" val="701049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5961"/>
                                        </p:tgtEl>
                                        <p:attrNameLst>
                                          <p:attrName>style.visibility</p:attrName>
                                        </p:attrNameLst>
                                      </p:cBhvr>
                                      <p:to>
                                        <p:strVal val="visible"/>
                                      </p:to>
                                    </p:set>
                                    <p:animEffect transition="in" filter="blinds(horizontal)">
                                      <p:cBhvr>
                                        <p:cTn id="7" dur="500"/>
                                        <p:tgtEl>
                                          <p:spTgt spid="14059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05962"/>
                                        </p:tgtEl>
                                        <p:attrNameLst>
                                          <p:attrName>style.visibility</p:attrName>
                                        </p:attrNameLst>
                                      </p:cBhvr>
                                      <p:to>
                                        <p:strVal val="visible"/>
                                      </p:to>
                                    </p:set>
                                    <p:animEffect transition="in" filter="blinds(horizontal)">
                                      <p:cBhvr>
                                        <p:cTn id="10" dur="500"/>
                                        <p:tgtEl>
                                          <p:spTgt spid="14059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05964"/>
                                        </p:tgtEl>
                                        <p:attrNameLst>
                                          <p:attrName>style.visibility</p:attrName>
                                        </p:attrNameLst>
                                      </p:cBhvr>
                                      <p:to>
                                        <p:strVal val="visible"/>
                                      </p:to>
                                    </p:set>
                                    <p:animEffect transition="in" filter="blinds(horizontal)">
                                      <p:cBhvr>
                                        <p:cTn id="15" dur="500"/>
                                        <p:tgtEl>
                                          <p:spTgt spid="140596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05965"/>
                                        </p:tgtEl>
                                        <p:attrNameLst>
                                          <p:attrName>style.visibility</p:attrName>
                                        </p:attrNameLst>
                                      </p:cBhvr>
                                      <p:to>
                                        <p:strVal val="visible"/>
                                      </p:to>
                                    </p:set>
                                    <p:animEffect transition="in" filter="blinds(horizontal)">
                                      <p:cBhvr>
                                        <p:cTn id="18" dur="500"/>
                                        <p:tgtEl>
                                          <p:spTgt spid="1405965"/>
                                        </p:tgtEl>
                                      </p:cBhvr>
                                    </p:animEffect>
                                  </p:childTnLst>
                                </p:cTn>
                              </p:par>
                              <p:par>
                                <p:cTn id="19" presetID="3" presetClass="entr" presetSubtype="10" fill="hold" nodeType="withEffect">
                                  <p:stCondLst>
                                    <p:cond delay="0"/>
                                  </p:stCondLst>
                                  <p:childTnLst>
                                    <p:set>
                                      <p:cBhvr>
                                        <p:cTn id="20" dur="1" fill="hold">
                                          <p:stCondLst>
                                            <p:cond delay="0"/>
                                          </p:stCondLst>
                                        </p:cTn>
                                        <p:tgtEl>
                                          <p:spTgt spid="1405966"/>
                                        </p:tgtEl>
                                        <p:attrNameLst>
                                          <p:attrName>style.visibility</p:attrName>
                                        </p:attrNameLst>
                                      </p:cBhvr>
                                      <p:to>
                                        <p:strVal val="visible"/>
                                      </p:to>
                                    </p:set>
                                    <p:animEffect transition="in" filter="blinds(horizontal)">
                                      <p:cBhvr>
                                        <p:cTn id="21" dur="500"/>
                                        <p:tgtEl>
                                          <p:spTgt spid="1405966"/>
                                        </p:tgtEl>
                                      </p:cBhvr>
                                    </p:animEffect>
                                  </p:childTnLst>
                                </p:cTn>
                              </p:par>
                              <p:par>
                                <p:cTn id="22" presetID="3" presetClass="entr" presetSubtype="10" fill="hold" nodeType="withEffect">
                                  <p:stCondLst>
                                    <p:cond delay="0"/>
                                  </p:stCondLst>
                                  <p:childTnLst>
                                    <p:set>
                                      <p:cBhvr>
                                        <p:cTn id="23" dur="1" fill="hold">
                                          <p:stCondLst>
                                            <p:cond delay="0"/>
                                          </p:stCondLst>
                                        </p:cTn>
                                        <p:tgtEl>
                                          <p:spTgt spid="1405967"/>
                                        </p:tgtEl>
                                        <p:attrNameLst>
                                          <p:attrName>style.visibility</p:attrName>
                                        </p:attrNameLst>
                                      </p:cBhvr>
                                      <p:to>
                                        <p:strVal val="visible"/>
                                      </p:to>
                                    </p:set>
                                    <p:animEffect transition="in" filter="blinds(horizontal)">
                                      <p:cBhvr>
                                        <p:cTn id="24" dur="500"/>
                                        <p:tgtEl>
                                          <p:spTgt spid="140596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xit" presetSubtype="10" fill="hold" nodeType="clickEffect">
                                  <p:stCondLst>
                                    <p:cond delay="0"/>
                                  </p:stCondLst>
                                  <p:childTnLst>
                                    <p:animEffect transition="out" filter="blinds(horizontal)">
                                      <p:cBhvr>
                                        <p:cTn id="28" dur="500"/>
                                        <p:tgtEl>
                                          <p:spTgt spid="1405966"/>
                                        </p:tgtEl>
                                      </p:cBhvr>
                                    </p:animEffect>
                                    <p:set>
                                      <p:cBhvr>
                                        <p:cTn id="29" dur="1" fill="hold">
                                          <p:stCondLst>
                                            <p:cond delay="499"/>
                                          </p:stCondLst>
                                        </p:cTn>
                                        <p:tgtEl>
                                          <p:spTgt spid="1405966"/>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1405964"/>
                                        </p:tgtEl>
                                      </p:cBhvr>
                                    </p:animEffect>
                                    <p:set>
                                      <p:cBhvr>
                                        <p:cTn id="32" dur="1" fill="hold">
                                          <p:stCondLst>
                                            <p:cond delay="499"/>
                                          </p:stCondLst>
                                        </p:cTn>
                                        <p:tgtEl>
                                          <p:spTgt spid="1405964"/>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1405965"/>
                                        </p:tgtEl>
                                      </p:cBhvr>
                                    </p:animEffect>
                                    <p:set>
                                      <p:cBhvr>
                                        <p:cTn id="35" dur="1" fill="hold">
                                          <p:stCondLst>
                                            <p:cond delay="499"/>
                                          </p:stCondLst>
                                        </p:cTn>
                                        <p:tgtEl>
                                          <p:spTgt spid="1405965"/>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1405967"/>
                                        </p:tgtEl>
                                      </p:cBhvr>
                                    </p:animEffect>
                                    <p:set>
                                      <p:cBhvr>
                                        <p:cTn id="38" dur="1" fill="hold">
                                          <p:stCondLst>
                                            <p:cond delay="499"/>
                                          </p:stCondLst>
                                        </p:cTn>
                                        <p:tgtEl>
                                          <p:spTgt spid="1405967"/>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1405959"/>
                                        </p:tgtEl>
                                      </p:cBhvr>
                                    </p:animEffect>
                                    <p:set>
                                      <p:cBhvr>
                                        <p:cTn id="41" dur="1" fill="hold">
                                          <p:stCondLst>
                                            <p:cond delay="499"/>
                                          </p:stCondLst>
                                        </p:cTn>
                                        <p:tgtEl>
                                          <p:spTgt spid="1405959"/>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1405960"/>
                                        </p:tgtEl>
                                      </p:cBhvr>
                                    </p:animEffect>
                                    <p:set>
                                      <p:cBhvr>
                                        <p:cTn id="44" dur="1" fill="hold">
                                          <p:stCondLst>
                                            <p:cond delay="499"/>
                                          </p:stCondLst>
                                        </p:cTn>
                                        <p:tgtEl>
                                          <p:spTgt spid="140596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405974"/>
                                        </p:tgtEl>
                                        <p:attrNameLst>
                                          <p:attrName>style.visibility</p:attrName>
                                        </p:attrNameLst>
                                      </p:cBhvr>
                                      <p:to>
                                        <p:strVal val="visible"/>
                                      </p:to>
                                    </p:set>
                                    <p:animEffect transition="in" filter="blinds(horizontal)">
                                      <p:cBhvr>
                                        <p:cTn id="49" dur="500"/>
                                        <p:tgtEl>
                                          <p:spTgt spid="1405974"/>
                                        </p:tgtEl>
                                      </p:cBhvr>
                                    </p:animEffect>
                                  </p:childTnLst>
                                </p:cTn>
                              </p:par>
                              <p:par>
                                <p:cTn id="50" presetID="3" presetClass="entr" presetSubtype="10" fill="hold" nodeType="withEffect">
                                  <p:stCondLst>
                                    <p:cond delay="0"/>
                                  </p:stCondLst>
                                  <p:childTnLst>
                                    <p:set>
                                      <p:cBhvr>
                                        <p:cTn id="51" dur="1" fill="hold">
                                          <p:stCondLst>
                                            <p:cond delay="0"/>
                                          </p:stCondLst>
                                        </p:cTn>
                                        <p:tgtEl>
                                          <p:spTgt spid="1405975"/>
                                        </p:tgtEl>
                                        <p:attrNameLst>
                                          <p:attrName>style.visibility</p:attrName>
                                        </p:attrNameLst>
                                      </p:cBhvr>
                                      <p:to>
                                        <p:strVal val="visible"/>
                                      </p:to>
                                    </p:set>
                                    <p:animEffect transition="in" filter="blinds(horizontal)">
                                      <p:cBhvr>
                                        <p:cTn id="52" dur="500"/>
                                        <p:tgtEl>
                                          <p:spTgt spid="140597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405977"/>
                                        </p:tgtEl>
                                        <p:attrNameLst>
                                          <p:attrName>style.visibility</p:attrName>
                                        </p:attrNameLst>
                                      </p:cBhvr>
                                      <p:to>
                                        <p:strVal val="visible"/>
                                      </p:to>
                                    </p:set>
                                    <p:animEffect transition="in" filter="blinds(horizontal)">
                                      <p:cBhvr>
                                        <p:cTn id="55" dur="500"/>
                                        <p:tgtEl>
                                          <p:spTgt spid="140597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1405978"/>
                                        </p:tgtEl>
                                        <p:attrNameLst>
                                          <p:attrName>style.visibility</p:attrName>
                                        </p:attrNameLst>
                                      </p:cBhvr>
                                      <p:to>
                                        <p:strVal val="visible"/>
                                      </p:to>
                                    </p:set>
                                    <p:animEffect transition="in" filter="blinds(horizontal)">
                                      <p:cBhvr>
                                        <p:cTn id="60" dur="500"/>
                                        <p:tgtEl>
                                          <p:spTgt spid="1405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5961" grpId="0" animBg="1"/>
      <p:bldP spid="1405962" grpId="0" animBg="1"/>
      <p:bldP spid="1405964" grpId="0" animBg="1"/>
      <p:bldP spid="1405964" grpId="1" animBg="1"/>
      <p:bldP spid="1405965" grpId="0" animBg="1"/>
      <p:bldP spid="1405965" grpId="1" animBg="1"/>
      <p:bldP spid="1405974" grpId="0" animBg="1"/>
      <p:bldP spid="140597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6613"/>
            <a:ext cx="66960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6"/>
          <p:cNvSpPr>
            <a:spLocks noChangeArrowheads="1"/>
          </p:cNvSpPr>
          <p:nvPr/>
        </p:nvSpPr>
        <p:spPr bwMode="auto">
          <a:xfrm>
            <a:off x="1331913" y="4221163"/>
            <a:ext cx="5256212" cy="287337"/>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lgn="ctr"/>
            <a:endParaRPr lang="en-US"/>
          </a:p>
        </p:txBody>
      </p:sp>
      <p:pic>
        <p:nvPicPr>
          <p:cNvPr id="7066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765175"/>
            <a:ext cx="23907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0056" name="Rectangle 8"/>
          <p:cNvSpPr>
            <a:spLocks noChangeArrowheads="1"/>
          </p:cNvSpPr>
          <p:nvPr/>
        </p:nvSpPr>
        <p:spPr bwMode="auto">
          <a:xfrm>
            <a:off x="2124075" y="4133850"/>
            <a:ext cx="33131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r>
              <a:rPr lang="en-US" sz="1500" b="1"/>
              <a:t>School Attended: University of Houston</a:t>
            </a:r>
          </a:p>
        </p:txBody>
      </p:sp>
      <p:sp>
        <p:nvSpPr>
          <p:cNvPr id="70662" name="Rectangle 10"/>
          <p:cNvSpPr>
            <a:spLocks noChangeArrowheads="1"/>
          </p:cNvSpPr>
          <p:nvPr/>
        </p:nvSpPr>
        <p:spPr bwMode="auto">
          <a:xfrm>
            <a:off x="2771775" y="1341438"/>
            <a:ext cx="324008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endParaRPr lang="en-US"/>
          </a:p>
        </p:txBody>
      </p:sp>
      <p:sp>
        <p:nvSpPr>
          <p:cNvPr id="1410059" name="Rectangle 11"/>
          <p:cNvSpPr>
            <a:spLocks noChangeArrowheads="1"/>
          </p:cNvSpPr>
          <p:nvPr/>
        </p:nvSpPr>
        <p:spPr bwMode="auto">
          <a:xfrm>
            <a:off x="2141538" y="1341438"/>
            <a:ext cx="3600450" cy="26654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342900" indent="-342900"/>
            <a:r>
              <a:rPr lang="en-US"/>
              <a:t> </a:t>
            </a:r>
            <a:r>
              <a:rPr lang="en-US" sz="1700"/>
              <a:t>&lt;query id="SF114"&gt;</a:t>
            </a:r>
          </a:p>
          <a:p>
            <a:pPr marL="342900" indent="-342900"/>
            <a:r>
              <a:rPr lang="en-US" sz="1700"/>
              <a:t>    &lt;name&gt;Jim Parsons&lt;/name&gt;</a:t>
            </a:r>
          </a:p>
          <a:p>
            <a:pPr marL="342900" indent="-342900"/>
            <a:r>
              <a:rPr lang="en-US" sz="1700"/>
              <a:t>    &lt;docid&gt;eng-WL-11-174592-12943233&lt;/docid&gt;</a:t>
            </a:r>
          </a:p>
          <a:p>
            <a:pPr marL="342900" indent="-342900"/>
            <a:r>
              <a:rPr lang="en-US" sz="1700"/>
              <a:t>    &lt;enttype&gt;PER&lt;/enttype&gt;</a:t>
            </a:r>
          </a:p>
          <a:p>
            <a:pPr marL="342900" indent="-342900"/>
            <a:r>
              <a:rPr lang="en-US" sz="1700"/>
              <a:t>    &lt;nodeid&gt;E0300113&lt;/nodeid&gt;</a:t>
            </a:r>
          </a:p>
          <a:p>
            <a:pPr marL="342900" indent="-342900"/>
            <a:r>
              <a:rPr lang="en-US" sz="1700"/>
              <a:t>    &lt;ignore&gt;per:date_of_birth </a:t>
            </a:r>
          </a:p>
          <a:p>
            <a:pPr marL="342900" indent="-342900"/>
            <a:r>
              <a:rPr lang="en-US" sz="1700"/>
              <a:t>                  per:age per:country_of_birth </a:t>
            </a:r>
          </a:p>
          <a:p>
            <a:pPr marL="342900" indent="-342900"/>
            <a:r>
              <a:rPr lang="en-US" sz="1700"/>
              <a:t>                  per:city_of_birth&lt;/ignore&gt;</a:t>
            </a:r>
          </a:p>
          <a:p>
            <a:pPr marL="342900" indent="-342900"/>
            <a:r>
              <a:rPr lang="en-US" sz="1700"/>
              <a:t>  &lt;/query&gt;</a:t>
            </a:r>
          </a:p>
        </p:txBody>
      </p:sp>
      <p:sp>
        <p:nvSpPr>
          <p:cNvPr id="70664" name="Rectangle 2"/>
          <p:cNvSpPr>
            <a:spLocks noGrp="1" noChangeArrowheads="1"/>
          </p:cNvSpPr>
          <p:nvPr>
            <p:ph type="title"/>
          </p:nvPr>
        </p:nvSpPr>
        <p:spPr>
          <a:xfrm>
            <a:off x="685800" y="-10680"/>
            <a:ext cx="7772400" cy="1143001"/>
          </a:xfrm>
        </p:spPr>
        <p:txBody>
          <a:bodyPr/>
          <a:lstStyle/>
          <a:p>
            <a:r>
              <a:rPr lang="en-US" altLang="zh-CN" sz="3200" dirty="0" smtClean="0"/>
              <a:t>Knowledge Base Population (Slot Filling)</a:t>
            </a:r>
            <a:endParaRPr lang="en-US" altLang="zh-CN" sz="3600" dirty="0" smtClean="0"/>
          </a:p>
        </p:txBody>
      </p:sp>
    </p:spTree>
    <p:extLst>
      <p:ext uri="{BB962C8B-B14F-4D97-AF65-F5344CB8AC3E}">
        <p14:creationId xmlns:p14="http://schemas.microsoft.com/office/powerpoint/2010/main" val="241420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410056"/>
                                        </p:tgtEl>
                                        <p:attrNameLst>
                                          <p:attrName>style.visibility</p:attrName>
                                        </p:attrNameLst>
                                      </p:cBhvr>
                                      <p:to>
                                        <p:strVal val="visible"/>
                                      </p:to>
                                    </p:set>
                                    <p:animEffect transition="in" filter="blinds(horizontal)">
                                      <p:cBhvr>
                                        <p:cTn id="7" dur="500"/>
                                        <p:tgtEl>
                                          <p:spTgt spid="14100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9" presetClass="path" presetSubtype="0" accel="50000" decel="50000" fill="hold" grpId="0" nodeType="clickEffect">
                                  <p:stCondLst>
                                    <p:cond delay="0"/>
                                  </p:stCondLst>
                                  <p:childTnLst>
                                    <p:animMotion origin="layout" path="M 1.94444E-6 3.98844E-6 L 0.38594 0.22242 " pathEditMode="relative" rAng="0" ptsTypes="AA">
                                      <p:cBhvr>
                                        <p:cTn id="11" dur="2000" fill="hold"/>
                                        <p:tgtEl>
                                          <p:spTgt spid="1410056"/>
                                        </p:tgtEl>
                                        <p:attrNameLst>
                                          <p:attrName>ppt_x</p:attrName>
                                          <p:attrName>ppt_y</p:attrName>
                                        </p:attrNameLst>
                                      </p:cBhvr>
                                      <p:rCtr x="19288" y="11121"/>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10059"/>
                                        </p:tgtEl>
                                        <p:attrNameLst>
                                          <p:attrName>style.visibility</p:attrName>
                                        </p:attrNameLst>
                                      </p:cBhvr>
                                      <p:to>
                                        <p:strVal val="visible"/>
                                      </p:to>
                                    </p:set>
                                    <p:animEffect transition="in" filter="blinds(horizontal)">
                                      <p:cBhvr>
                                        <p:cTn id="16" dur="500"/>
                                        <p:tgtEl>
                                          <p:spTgt spid="1410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056" grpId="0"/>
      <p:bldP spid="1410056" grpId="1"/>
      <p:bldP spid="14100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381000" y="304800"/>
            <a:ext cx="8229600" cy="990600"/>
          </a:xfrm>
        </p:spPr>
        <p:txBody>
          <a:bodyPr/>
          <a:lstStyle/>
          <a:p>
            <a:r>
              <a:rPr lang="en-US" altLang="zh-CN" sz="3800" dirty="0" smtClean="0"/>
              <a:t>KB Slots</a:t>
            </a:r>
          </a:p>
        </p:txBody>
      </p:sp>
      <p:graphicFrame>
        <p:nvGraphicFramePr>
          <p:cNvPr id="1532316" name="Group 412"/>
          <p:cNvGraphicFramePr>
            <a:graphicFrameLocks noGrp="1"/>
          </p:cNvGraphicFramePr>
          <p:nvPr>
            <p:ph idx="4294967295"/>
          </p:nvPr>
        </p:nvGraphicFramePr>
        <p:xfrm>
          <a:off x="250825" y="1065213"/>
          <a:ext cx="8353425" cy="5078410"/>
        </p:xfrm>
        <a:graphic>
          <a:graphicData uri="http://schemas.openxmlformats.org/drawingml/2006/table">
            <a:tbl>
              <a:tblPr/>
              <a:tblGrid>
                <a:gridCol w="3168650"/>
                <a:gridCol w="1800225"/>
                <a:gridCol w="3384550"/>
              </a:tblGrid>
              <a:tr h="298730">
                <a:tc gridSpan="2">
                  <a:txBody>
                    <a:bodyPr/>
                    <a:lstStyle/>
                    <a:p>
                      <a:pPr marL="342900" marR="0" lvl="0" indent="-342900" algn="ctr"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Person</a:t>
                      </a:r>
                      <a:endParaRPr kumimoji="0" lang="en-US" sz="17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33"/>
                    </a:solidFill>
                  </a:tcPr>
                </a:tc>
                <a:tc hMerge="1">
                  <a:txBody>
                    <a:bodyPr/>
                    <a:lstStyle/>
                    <a:p>
                      <a:endParaRPr lang="en-US"/>
                    </a:p>
                  </a:txBody>
                  <a:tcPr/>
                </a:tc>
                <a:tc>
                  <a:txBody>
                    <a:bodyPr/>
                    <a:lstStyle/>
                    <a:p>
                      <a:pPr marL="342900" marR="0" lvl="0" indent="-342900" algn="ctr"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Organization</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33"/>
                    </a:solid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per:alternate_names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per:title</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org:alternate_names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per:date_of_birth</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per:member_of</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org:political/religious_affiliation</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per:age</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per:employee_of</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org:top_members/employees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per:country_of_birth</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per:religion</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org:number_of_employees/members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per:stateorprovince_of_birth</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per:spouse</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org:members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a:t>
                      </a: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city_of_birth</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per:children</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org:member_of</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per:origin</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per:parents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org:subsidiaries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per:date_of_death</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per:siblings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org:parents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per:country_of_death</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per:other_family</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org:founded_by</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per:stateorprovince_of_death </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per:charges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org:founded</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a:t>
                      </a: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city_of_death</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org:dissolved</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per:cause_of_death</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altLang="zh-CN"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org:country_of_headquarters</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per:countries_of_residence</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altLang="zh-CN"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org:stateorprovince_of_headquarters </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per:stateorprovinces_of_residence</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altLang="zh-CN"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a:t>
                      </a: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city_of_headquarters</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per:</a:t>
                      </a:r>
                      <a:r>
                        <a:rPr kumimoji="0" lang="en-US" altLang="zh-CN"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cities_of_residence</a:t>
                      </a:r>
                      <a:endParaRPr kumimoji="0" lang="en-US" altLang="zh-CN"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org:shareholders</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730">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per:schools_attended</a:t>
                      </a:r>
                      <a:endParaRPr kumimoji="0" lang="en-US" sz="17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endParaRPr kumimoji="0" lang="en-US" sz="1700" b="0" i="0" u="none" strike="noStrike" cap="none" normalizeH="0" baseline="0" smtClean="0">
                        <a:ln>
                          <a:noFill/>
                        </a:ln>
                        <a:solidFill>
                          <a:schemeClr val="tx1"/>
                        </a:solidFill>
                        <a:effectLst/>
                        <a:latin typeface="Arial" pitchFamily="34" charset="0"/>
                        <a:ea typeface="宋体" pitchFamily="2" charset="-122"/>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80000"/>
                        </a:lnSpc>
                        <a:spcBef>
                          <a:spcPct val="20000"/>
                        </a:spcBef>
                        <a:spcAft>
                          <a:spcPct val="0"/>
                        </a:spcAft>
                        <a:buClr>
                          <a:schemeClr val="accent1"/>
                        </a:buClr>
                        <a:buSzPct val="65000"/>
                        <a:buFont typeface="Wingdings" pitchFamily="2" charset="2"/>
                        <a:buNone/>
                        <a:tabLst/>
                      </a:pPr>
                      <a:r>
                        <a:rPr kumimoji="0" lang="en-US" sz="17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org:website</a:t>
                      </a:r>
                      <a:endParaRPr kumimoji="0" lang="en-US" sz="1700" b="0"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24" marB="4572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931997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altLang="zh-CN" sz="3800" smtClean="0"/>
              <a:t>Text to Speech Synthesis</a:t>
            </a:r>
            <a:endParaRPr lang="en-US" altLang="zh-CN" smtClean="0"/>
          </a:p>
        </p:txBody>
      </p:sp>
      <p:sp>
        <p:nvSpPr>
          <p:cNvPr id="72708" name="Rectangle 3"/>
          <p:cNvSpPr>
            <a:spLocks noGrp="1" noChangeArrowheads="1"/>
          </p:cNvSpPr>
          <p:nvPr>
            <p:ph type="body" idx="1"/>
          </p:nvPr>
        </p:nvSpPr>
        <p:spPr/>
        <p:txBody>
          <a:bodyPr/>
          <a:lstStyle/>
          <a:p>
            <a:r>
              <a:rPr lang="en-US" altLang="zh-CN" sz="2400" smtClean="0"/>
              <a:t>ATT:</a:t>
            </a:r>
            <a:endParaRPr lang="en-US" altLang="zh-CN" smtClean="0"/>
          </a:p>
          <a:p>
            <a:pPr lvl="1"/>
            <a:r>
              <a:rPr lang="en-US" altLang="zh-CN" sz="2200" smtClean="0">
                <a:hlinkClick r:id="rId2"/>
              </a:rPr>
              <a:t>http://www.research.att.com/~ttsweb/tts/demo.php</a:t>
            </a:r>
            <a:endParaRPr lang="en-US" altLang="zh-CN" sz="2200" smtClean="0"/>
          </a:p>
          <a:p>
            <a:r>
              <a:rPr lang="en-US" altLang="zh-CN" sz="2400" smtClean="0"/>
              <a:t>IBM</a:t>
            </a:r>
          </a:p>
          <a:p>
            <a:pPr lvl="1"/>
            <a:r>
              <a:rPr lang="en-US" altLang="zh-CN" sz="1700" smtClean="0">
                <a:hlinkClick r:id="rId3"/>
              </a:rPr>
              <a:t>http://www-306.ibm.com/software/pervasive/tech/demos/tts.shtml</a:t>
            </a:r>
            <a:endParaRPr lang="en-US" altLang="zh-CN" sz="2200" smtClean="0"/>
          </a:p>
          <a:p>
            <a:r>
              <a:rPr lang="en-US" altLang="zh-CN" sz="2400" smtClean="0"/>
              <a:t>Cepstral</a:t>
            </a:r>
            <a:endParaRPr lang="en-US" altLang="zh-CN" sz="2000" smtClean="0"/>
          </a:p>
          <a:p>
            <a:pPr lvl="1"/>
            <a:r>
              <a:rPr lang="en-US" altLang="zh-CN" sz="2200" smtClean="0">
                <a:hlinkClick r:id="rId4"/>
              </a:rPr>
              <a:t>http://www.cepstral.com/cgi-bin/demos/general</a:t>
            </a:r>
            <a:endParaRPr lang="en-US" altLang="zh-CN" sz="2200" smtClean="0"/>
          </a:p>
          <a:p>
            <a:r>
              <a:rPr lang="en-US" altLang="zh-CN" sz="2400" smtClean="0"/>
              <a:t>Rhetorical (= Scansoft)</a:t>
            </a:r>
            <a:endParaRPr lang="en-US" altLang="zh-CN" smtClean="0"/>
          </a:p>
          <a:p>
            <a:pPr lvl="1"/>
            <a:r>
              <a:rPr lang="en-US" altLang="zh-CN" sz="2200" smtClean="0">
                <a:hlinkClick r:id="rId5"/>
              </a:rPr>
              <a:t>http://www.rhetorical.com/cgi-bin/demo.cgi</a:t>
            </a:r>
            <a:endParaRPr lang="en-US" altLang="zh-CN" sz="2200" smtClean="0"/>
          </a:p>
          <a:p>
            <a:r>
              <a:rPr lang="en-US" altLang="zh-CN" sz="2400" smtClean="0"/>
              <a:t>Festival</a:t>
            </a:r>
            <a:endParaRPr lang="en-US" altLang="zh-CN" smtClean="0"/>
          </a:p>
          <a:p>
            <a:pPr lvl="1"/>
            <a:r>
              <a:rPr lang="en-US" altLang="zh-CN" sz="2000" smtClean="0">
                <a:hlinkClick r:id="rId6"/>
              </a:rPr>
              <a:t>http://www-2.cs.cmu.edu/~awb/festival_demos/index.html</a:t>
            </a:r>
            <a:endParaRPr lang="en-US" altLang="zh-CN" sz="2000" smtClean="0"/>
          </a:p>
          <a:p>
            <a:endParaRPr lang="en-US" altLang="zh-CN" sz="2400" smtClean="0"/>
          </a:p>
          <a:p>
            <a:pPr lvl="1"/>
            <a:endParaRPr lang="en-US" altLang="zh-CN" sz="2200" smtClean="0"/>
          </a:p>
        </p:txBody>
      </p:sp>
    </p:spTree>
    <p:extLst>
      <p:ext uri="{BB962C8B-B14F-4D97-AF65-F5344CB8AC3E}">
        <p14:creationId xmlns:p14="http://schemas.microsoft.com/office/powerpoint/2010/main" val="577731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7813"/>
            <a:ext cx="8229600" cy="1139825"/>
          </a:xfrm>
          <a:prstGeom prst="rect">
            <a:avLst/>
          </a:prstGeom>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cs typeface="Arial" pitchFamily="34" charset="0"/>
              </a:defRPr>
            </a:lvl2pPr>
            <a:lvl3pPr algn="l" rtl="0" eaLnBrk="0" fontAlgn="base" hangingPunct="0">
              <a:spcBef>
                <a:spcPct val="0"/>
              </a:spcBef>
              <a:spcAft>
                <a:spcPct val="0"/>
              </a:spcAft>
              <a:defRPr sz="4200">
                <a:solidFill>
                  <a:schemeClr val="tx2"/>
                </a:solidFill>
                <a:latin typeface="Garamond" pitchFamily="18" charset="0"/>
                <a:cs typeface="Arial" pitchFamily="34" charset="0"/>
              </a:defRPr>
            </a:lvl3pPr>
            <a:lvl4pPr algn="l" rtl="0" eaLnBrk="0" fontAlgn="base" hangingPunct="0">
              <a:spcBef>
                <a:spcPct val="0"/>
              </a:spcBef>
              <a:spcAft>
                <a:spcPct val="0"/>
              </a:spcAft>
              <a:defRPr sz="4200">
                <a:solidFill>
                  <a:schemeClr val="tx2"/>
                </a:solidFill>
                <a:latin typeface="Garamond" pitchFamily="18" charset="0"/>
                <a:cs typeface="Arial" pitchFamily="34" charset="0"/>
              </a:defRPr>
            </a:lvl4pPr>
            <a:lvl5pPr algn="l" rtl="0" eaLnBrk="0" fontAlgn="base" hangingPunct="0">
              <a:spcBef>
                <a:spcPct val="0"/>
              </a:spcBef>
              <a:spcAft>
                <a:spcPct val="0"/>
              </a:spcAft>
              <a:defRPr sz="4200">
                <a:solidFill>
                  <a:schemeClr val="tx2"/>
                </a:solidFill>
                <a:latin typeface="Garamond" pitchFamily="18" charset="0"/>
                <a:cs typeface="Arial" pitchFamily="34" charset="0"/>
              </a:defRPr>
            </a:lvl5pPr>
            <a:lvl6pPr marL="457200" algn="l" rtl="0" fontAlgn="base">
              <a:spcBef>
                <a:spcPct val="0"/>
              </a:spcBef>
              <a:spcAft>
                <a:spcPct val="0"/>
              </a:spcAft>
              <a:defRPr sz="4200">
                <a:solidFill>
                  <a:schemeClr val="tx2"/>
                </a:solidFill>
                <a:latin typeface="Garamond" pitchFamily="18" charset="0"/>
                <a:cs typeface="Arial" pitchFamily="34" charset="0"/>
              </a:defRPr>
            </a:lvl6pPr>
            <a:lvl7pPr marL="914400" algn="l" rtl="0" fontAlgn="base">
              <a:spcBef>
                <a:spcPct val="0"/>
              </a:spcBef>
              <a:spcAft>
                <a:spcPct val="0"/>
              </a:spcAft>
              <a:defRPr sz="4200">
                <a:solidFill>
                  <a:schemeClr val="tx2"/>
                </a:solidFill>
                <a:latin typeface="Garamond" pitchFamily="18" charset="0"/>
                <a:cs typeface="Arial" pitchFamily="34" charset="0"/>
              </a:defRPr>
            </a:lvl7pPr>
            <a:lvl8pPr marL="1371600" algn="l" rtl="0" fontAlgn="base">
              <a:spcBef>
                <a:spcPct val="0"/>
              </a:spcBef>
              <a:spcAft>
                <a:spcPct val="0"/>
              </a:spcAft>
              <a:defRPr sz="4200">
                <a:solidFill>
                  <a:schemeClr val="tx2"/>
                </a:solidFill>
                <a:latin typeface="Garamond" pitchFamily="18" charset="0"/>
                <a:cs typeface="Arial" pitchFamily="34" charset="0"/>
              </a:defRPr>
            </a:lvl8pPr>
            <a:lvl9pPr marL="1828800" algn="l" rtl="0" fontAlgn="base">
              <a:spcBef>
                <a:spcPct val="0"/>
              </a:spcBef>
              <a:spcAft>
                <a:spcPct val="0"/>
              </a:spcAft>
              <a:defRPr sz="4200">
                <a:solidFill>
                  <a:schemeClr val="tx2"/>
                </a:solidFill>
                <a:latin typeface="Garamond" pitchFamily="18" charset="0"/>
                <a:cs typeface="Arial" pitchFamily="34" charset="0"/>
              </a:defRPr>
            </a:lvl9pPr>
          </a:lstStyle>
          <a:p>
            <a:pPr>
              <a:defRPr/>
            </a:pPr>
            <a:r>
              <a:rPr lang="en-US" kern="0" dirty="0" smtClean="0"/>
              <a:t>   Information Retrieval</a:t>
            </a:r>
            <a:endParaRPr lang="en-US" kern="0" dirty="0"/>
          </a:p>
        </p:txBody>
      </p:sp>
      <p:grpSp>
        <p:nvGrpSpPr>
          <p:cNvPr id="55299" name="Group 2"/>
          <p:cNvGrpSpPr>
            <a:grpSpLocks/>
          </p:cNvGrpSpPr>
          <p:nvPr/>
        </p:nvGrpSpPr>
        <p:grpSpPr bwMode="auto">
          <a:xfrm>
            <a:off x="114300" y="1501775"/>
            <a:ext cx="8915400" cy="2362200"/>
            <a:chOff x="76200" y="914400"/>
            <a:chExt cx="8915400" cy="2362200"/>
          </a:xfrm>
        </p:grpSpPr>
        <p:sp>
          <p:nvSpPr>
            <p:cNvPr id="55301" name="Rectangle 3"/>
            <p:cNvSpPr>
              <a:spLocks noChangeArrowheads="1"/>
            </p:cNvSpPr>
            <p:nvPr/>
          </p:nvSpPr>
          <p:spPr bwMode="auto">
            <a:xfrm>
              <a:off x="236783" y="1242791"/>
              <a:ext cx="2514600" cy="1905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en-US"/>
                <a:t>① </a:t>
              </a:r>
            </a:p>
            <a:p>
              <a:pPr algn="ctr"/>
              <a:endParaRPr lang="en-US" altLang="en-US"/>
            </a:p>
            <a:p>
              <a:pPr algn="ctr"/>
              <a:endParaRPr lang="en-US" altLang="en-US"/>
            </a:p>
            <a:p>
              <a:pPr algn="ctr"/>
              <a:endParaRPr lang="en-US" altLang="en-US"/>
            </a:p>
            <a:p>
              <a:pPr algn="ctr"/>
              <a:endParaRPr lang="en-US" altLang="en-US"/>
            </a:p>
            <a:p>
              <a:pPr algn="ctr"/>
              <a:endParaRPr lang="en-US" altLang="en-US"/>
            </a:p>
            <a:p>
              <a:pPr algn="ctr"/>
              <a:endParaRPr lang="en-US" altLang="en-US"/>
            </a:p>
          </p:txBody>
        </p:sp>
        <p:sp>
          <p:nvSpPr>
            <p:cNvPr id="55302" name="Flowchart: Multidocument 4"/>
            <p:cNvSpPr>
              <a:spLocks noChangeArrowheads="1"/>
            </p:cNvSpPr>
            <p:nvPr/>
          </p:nvSpPr>
          <p:spPr bwMode="auto">
            <a:xfrm>
              <a:off x="960683" y="1585691"/>
              <a:ext cx="1066800" cy="1143000"/>
            </a:xfrm>
            <a:prstGeom prst="flowChartMultidocument">
              <a:avLst/>
            </a:prstGeom>
            <a:gradFill rotWithShape="0">
              <a:gsLst>
                <a:gs pos="0">
                  <a:srgbClr val="DDEBCF"/>
                </a:gs>
                <a:gs pos="50000">
                  <a:srgbClr val="9CB86E"/>
                </a:gs>
                <a:gs pos="100000">
                  <a:srgbClr val="156B13"/>
                </a:gs>
              </a:gsLst>
              <a:lin ang="5400000"/>
            </a:gradFill>
            <a:ln w="9525" algn="ctr">
              <a:solidFill>
                <a:schemeClr val="tx1"/>
              </a:solidFill>
              <a:round/>
              <a:headEnd/>
              <a:tailEnd/>
            </a:ln>
          </p:spPr>
          <p:txBody>
            <a:bodyPr wrap="none" anchor="ctr"/>
            <a:lstStyle/>
            <a:p>
              <a:pPr algn="ctr"/>
              <a:endParaRPr lang="en-US" altLang="en-US"/>
            </a:p>
          </p:txBody>
        </p:sp>
        <p:sp>
          <p:nvSpPr>
            <p:cNvPr id="55303" name="Rectangle 5"/>
            <p:cNvSpPr>
              <a:spLocks noChangeArrowheads="1"/>
            </p:cNvSpPr>
            <p:nvPr/>
          </p:nvSpPr>
          <p:spPr bwMode="auto">
            <a:xfrm>
              <a:off x="3627683" y="1242791"/>
              <a:ext cx="2133600" cy="1905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en-US"/>
                <a:t>②</a:t>
              </a:r>
            </a:p>
            <a:p>
              <a:pPr algn="ctr"/>
              <a:endParaRPr lang="en-US" altLang="en-US"/>
            </a:p>
            <a:p>
              <a:pPr algn="ctr"/>
              <a:endParaRPr lang="en-US" altLang="en-US"/>
            </a:p>
            <a:p>
              <a:pPr algn="ctr"/>
              <a:endParaRPr lang="en-US" altLang="en-US"/>
            </a:p>
            <a:p>
              <a:pPr algn="ctr"/>
              <a:endParaRPr lang="en-US" altLang="en-US"/>
            </a:p>
            <a:p>
              <a:pPr algn="ctr"/>
              <a:endParaRPr lang="en-US" altLang="en-US"/>
            </a:p>
            <a:p>
              <a:pPr algn="ctr"/>
              <a:endParaRPr lang="en-US" altLang="en-US"/>
            </a:p>
          </p:txBody>
        </p:sp>
        <p:sp>
          <p:nvSpPr>
            <p:cNvPr id="55304" name="Oval 6"/>
            <p:cNvSpPr>
              <a:spLocks noChangeArrowheads="1"/>
            </p:cNvSpPr>
            <p:nvPr/>
          </p:nvSpPr>
          <p:spPr bwMode="auto">
            <a:xfrm>
              <a:off x="3979919" y="2573639"/>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05" name="Oval 7"/>
            <p:cNvSpPr>
              <a:spLocks noChangeArrowheads="1"/>
            </p:cNvSpPr>
            <p:nvPr/>
          </p:nvSpPr>
          <p:spPr bwMode="auto">
            <a:xfrm>
              <a:off x="4385760" y="2330764"/>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06" name="Oval 8"/>
            <p:cNvSpPr>
              <a:spLocks noChangeArrowheads="1"/>
            </p:cNvSpPr>
            <p:nvPr/>
          </p:nvSpPr>
          <p:spPr bwMode="auto">
            <a:xfrm>
              <a:off x="4740871" y="1737070"/>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07" name="Oval 9"/>
            <p:cNvSpPr>
              <a:spLocks noChangeArrowheads="1"/>
            </p:cNvSpPr>
            <p:nvPr/>
          </p:nvSpPr>
          <p:spPr bwMode="auto">
            <a:xfrm>
              <a:off x="4740871" y="2600625"/>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08" name="Oval 10"/>
            <p:cNvSpPr>
              <a:spLocks noChangeArrowheads="1"/>
            </p:cNvSpPr>
            <p:nvPr/>
          </p:nvSpPr>
          <p:spPr bwMode="auto">
            <a:xfrm>
              <a:off x="5176451" y="2897472"/>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09" name="Oval 11"/>
            <p:cNvSpPr>
              <a:spLocks noChangeArrowheads="1"/>
            </p:cNvSpPr>
            <p:nvPr/>
          </p:nvSpPr>
          <p:spPr bwMode="auto">
            <a:xfrm>
              <a:off x="4385760" y="2985874"/>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cxnSp>
          <p:nvCxnSpPr>
            <p:cNvPr id="55310" name="Straight Connector 12"/>
            <p:cNvCxnSpPr>
              <a:cxnSpLocks noChangeShapeType="1"/>
              <a:stCxn id="55304" idx="6"/>
              <a:endCxn id="55305" idx="3"/>
            </p:cNvCxnSpPr>
            <p:nvPr/>
          </p:nvCxnSpPr>
          <p:spPr bwMode="auto">
            <a:xfrm flipV="1">
              <a:off x="4132109" y="2468968"/>
              <a:ext cx="275939" cy="18562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1" name="Straight Connector 13"/>
            <p:cNvCxnSpPr>
              <a:cxnSpLocks noChangeShapeType="1"/>
              <a:stCxn id="55305" idx="7"/>
              <a:endCxn id="55306" idx="4"/>
            </p:cNvCxnSpPr>
            <p:nvPr/>
          </p:nvCxnSpPr>
          <p:spPr bwMode="auto">
            <a:xfrm flipV="1">
              <a:off x="4515662" y="1898987"/>
              <a:ext cx="301304" cy="45549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2" name="Straight Connector 14"/>
            <p:cNvCxnSpPr>
              <a:cxnSpLocks noChangeShapeType="1"/>
              <a:stCxn id="55305" idx="5"/>
              <a:endCxn id="55307" idx="1"/>
            </p:cNvCxnSpPr>
            <p:nvPr/>
          </p:nvCxnSpPr>
          <p:spPr bwMode="auto">
            <a:xfrm>
              <a:off x="4515662" y="2468968"/>
              <a:ext cx="247496" cy="15536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3" name="Straight Connector 15"/>
            <p:cNvCxnSpPr>
              <a:cxnSpLocks noChangeShapeType="1"/>
              <a:stCxn id="55307" idx="5"/>
              <a:endCxn id="55308" idx="1"/>
            </p:cNvCxnSpPr>
            <p:nvPr/>
          </p:nvCxnSpPr>
          <p:spPr bwMode="auto">
            <a:xfrm>
              <a:off x="4870773" y="2738829"/>
              <a:ext cx="327966" cy="18235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14" name="Straight Connector 16"/>
            <p:cNvCxnSpPr>
              <a:cxnSpLocks noChangeShapeType="1"/>
              <a:stCxn id="55304" idx="5"/>
              <a:endCxn id="55309" idx="1"/>
            </p:cNvCxnSpPr>
            <p:nvPr/>
          </p:nvCxnSpPr>
          <p:spPr bwMode="auto">
            <a:xfrm>
              <a:off x="4109821" y="2711843"/>
              <a:ext cx="298226" cy="297744"/>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5" name="Rectangle 17"/>
            <p:cNvSpPr>
              <a:spLocks noChangeArrowheads="1"/>
            </p:cNvSpPr>
            <p:nvPr/>
          </p:nvSpPr>
          <p:spPr bwMode="auto">
            <a:xfrm>
              <a:off x="6599483" y="1204691"/>
              <a:ext cx="2133600" cy="1905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en-US"/>
                <a:t>③</a:t>
              </a:r>
            </a:p>
            <a:p>
              <a:pPr algn="ctr"/>
              <a:endParaRPr lang="en-US" altLang="en-US"/>
            </a:p>
            <a:p>
              <a:pPr algn="ctr"/>
              <a:endParaRPr lang="en-US" altLang="en-US"/>
            </a:p>
            <a:p>
              <a:pPr algn="ctr"/>
              <a:endParaRPr lang="en-US" altLang="en-US"/>
            </a:p>
            <a:p>
              <a:pPr algn="ctr"/>
              <a:endParaRPr lang="en-US" altLang="en-US"/>
            </a:p>
            <a:p>
              <a:pPr algn="ctr"/>
              <a:endParaRPr lang="en-US" altLang="en-US"/>
            </a:p>
            <a:p>
              <a:pPr algn="ctr"/>
              <a:endParaRPr lang="en-US" altLang="en-US"/>
            </a:p>
          </p:txBody>
        </p:sp>
        <p:sp>
          <p:nvSpPr>
            <p:cNvPr id="55316" name="Oval 18"/>
            <p:cNvSpPr>
              <a:spLocks noChangeArrowheads="1"/>
            </p:cNvSpPr>
            <p:nvPr/>
          </p:nvSpPr>
          <p:spPr bwMode="auto">
            <a:xfrm>
              <a:off x="6991922" y="2326499"/>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17" name="Oval 19"/>
            <p:cNvSpPr>
              <a:spLocks noChangeArrowheads="1"/>
            </p:cNvSpPr>
            <p:nvPr/>
          </p:nvSpPr>
          <p:spPr bwMode="auto">
            <a:xfrm>
              <a:off x="7397763" y="2083624"/>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18" name="Oval 20"/>
            <p:cNvSpPr>
              <a:spLocks noChangeArrowheads="1"/>
            </p:cNvSpPr>
            <p:nvPr/>
          </p:nvSpPr>
          <p:spPr bwMode="auto">
            <a:xfrm>
              <a:off x="7752874" y="1489930"/>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cxnSp>
          <p:nvCxnSpPr>
            <p:cNvPr id="55319" name="Straight Connector 21"/>
            <p:cNvCxnSpPr>
              <a:cxnSpLocks noChangeShapeType="1"/>
              <a:stCxn id="55316" idx="6"/>
              <a:endCxn id="55317" idx="3"/>
            </p:cNvCxnSpPr>
            <p:nvPr/>
          </p:nvCxnSpPr>
          <p:spPr bwMode="auto">
            <a:xfrm flipV="1">
              <a:off x="7144112" y="2221828"/>
              <a:ext cx="275939" cy="18562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20" name="Straight Connector 22"/>
            <p:cNvCxnSpPr>
              <a:cxnSpLocks noChangeShapeType="1"/>
              <a:stCxn id="55317" idx="7"/>
              <a:endCxn id="55318" idx="4"/>
            </p:cNvCxnSpPr>
            <p:nvPr/>
          </p:nvCxnSpPr>
          <p:spPr bwMode="auto">
            <a:xfrm flipV="1">
              <a:off x="7527665" y="1651847"/>
              <a:ext cx="301304" cy="45549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1" name="Oval 23"/>
            <p:cNvSpPr>
              <a:spLocks noChangeArrowheads="1"/>
            </p:cNvSpPr>
            <p:nvPr/>
          </p:nvSpPr>
          <p:spPr bwMode="auto">
            <a:xfrm>
              <a:off x="7230703" y="2410340"/>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22" name="Oval 24"/>
            <p:cNvSpPr>
              <a:spLocks noChangeArrowheads="1"/>
            </p:cNvSpPr>
            <p:nvPr/>
          </p:nvSpPr>
          <p:spPr bwMode="auto">
            <a:xfrm>
              <a:off x="7636544" y="2167465"/>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23" name="Oval 25"/>
            <p:cNvSpPr>
              <a:spLocks noChangeArrowheads="1"/>
            </p:cNvSpPr>
            <p:nvPr/>
          </p:nvSpPr>
          <p:spPr bwMode="auto">
            <a:xfrm>
              <a:off x="7991655" y="2437326"/>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24" name="Oval 26"/>
            <p:cNvSpPr>
              <a:spLocks noChangeArrowheads="1"/>
            </p:cNvSpPr>
            <p:nvPr/>
          </p:nvSpPr>
          <p:spPr bwMode="auto">
            <a:xfrm>
              <a:off x="8427235" y="2734173"/>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25" name="Oval 27"/>
            <p:cNvSpPr>
              <a:spLocks noChangeArrowheads="1"/>
            </p:cNvSpPr>
            <p:nvPr/>
          </p:nvSpPr>
          <p:spPr bwMode="auto">
            <a:xfrm>
              <a:off x="7636544" y="2822575"/>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cxnSp>
          <p:nvCxnSpPr>
            <p:cNvPr id="55326" name="Straight Connector 28"/>
            <p:cNvCxnSpPr>
              <a:cxnSpLocks noChangeShapeType="1"/>
              <a:stCxn id="55321" idx="6"/>
              <a:endCxn id="55322" idx="3"/>
            </p:cNvCxnSpPr>
            <p:nvPr/>
          </p:nvCxnSpPr>
          <p:spPr bwMode="auto">
            <a:xfrm flipV="1">
              <a:off x="7382893" y="2305669"/>
              <a:ext cx="275939" cy="18562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27" name="Straight Connector 29"/>
            <p:cNvCxnSpPr>
              <a:cxnSpLocks noChangeShapeType="1"/>
              <a:stCxn id="55322" idx="5"/>
              <a:endCxn id="55323" idx="1"/>
            </p:cNvCxnSpPr>
            <p:nvPr/>
          </p:nvCxnSpPr>
          <p:spPr bwMode="auto">
            <a:xfrm>
              <a:off x="7766446" y="2305669"/>
              <a:ext cx="247496" cy="15536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28" name="Straight Connector 30"/>
            <p:cNvCxnSpPr>
              <a:cxnSpLocks noChangeShapeType="1"/>
              <a:stCxn id="55323" idx="5"/>
              <a:endCxn id="55324" idx="1"/>
            </p:cNvCxnSpPr>
            <p:nvPr/>
          </p:nvCxnSpPr>
          <p:spPr bwMode="auto">
            <a:xfrm>
              <a:off x="8121557" y="2575530"/>
              <a:ext cx="327966" cy="18235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29" name="Straight Connector 31"/>
            <p:cNvCxnSpPr>
              <a:cxnSpLocks noChangeShapeType="1"/>
              <a:stCxn id="55321" idx="5"/>
              <a:endCxn id="55325" idx="1"/>
            </p:cNvCxnSpPr>
            <p:nvPr/>
          </p:nvCxnSpPr>
          <p:spPr bwMode="auto">
            <a:xfrm>
              <a:off x="7360605" y="2548544"/>
              <a:ext cx="298226" cy="297744"/>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0" name="Oval 32"/>
            <p:cNvSpPr>
              <a:spLocks noChangeArrowheads="1"/>
            </p:cNvSpPr>
            <p:nvPr/>
          </p:nvSpPr>
          <p:spPr bwMode="auto">
            <a:xfrm>
              <a:off x="7917761" y="1892331"/>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sp>
          <p:nvSpPr>
            <p:cNvPr id="55331" name="Oval 33"/>
            <p:cNvSpPr>
              <a:spLocks noChangeArrowheads="1"/>
            </p:cNvSpPr>
            <p:nvPr/>
          </p:nvSpPr>
          <p:spPr bwMode="auto">
            <a:xfrm>
              <a:off x="8323602" y="2304566"/>
              <a:ext cx="152190" cy="161917"/>
            </a:xfrm>
            <a:prstGeom prst="ellipse">
              <a:avLst/>
            </a:prstGeom>
            <a:solidFill>
              <a:srgbClr val="00B050"/>
            </a:solidFill>
            <a:ln w="9525" algn="ctr">
              <a:solidFill>
                <a:schemeClr val="tx1"/>
              </a:solidFill>
              <a:round/>
              <a:headEnd/>
              <a:tailEnd/>
            </a:ln>
          </p:spPr>
          <p:txBody>
            <a:bodyPr wrap="none" anchor="ctr"/>
            <a:lstStyle/>
            <a:p>
              <a:pPr algn="ctr"/>
              <a:endParaRPr lang="en-US" altLang="en-US"/>
            </a:p>
          </p:txBody>
        </p:sp>
        <p:cxnSp>
          <p:nvCxnSpPr>
            <p:cNvPr id="55332" name="Straight Connector 34"/>
            <p:cNvCxnSpPr>
              <a:cxnSpLocks noChangeShapeType="1"/>
              <a:stCxn id="55330" idx="5"/>
              <a:endCxn id="55331" idx="1"/>
            </p:cNvCxnSpPr>
            <p:nvPr/>
          </p:nvCxnSpPr>
          <p:spPr bwMode="auto">
            <a:xfrm>
              <a:off x="8047663" y="2030535"/>
              <a:ext cx="298226" cy="297744"/>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33" name="Straight Arrow Connector 35"/>
            <p:cNvCxnSpPr>
              <a:cxnSpLocks noChangeShapeType="1"/>
              <a:stCxn id="55301" idx="3"/>
              <a:endCxn id="55303" idx="1"/>
            </p:cNvCxnSpPr>
            <p:nvPr/>
          </p:nvCxnSpPr>
          <p:spPr bwMode="auto">
            <a:xfrm>
              <a:off x="2751383" y="2195291"/>
              <a:ext cx="8763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34" name="Straight Arrow Connector 36"/>
            <p:cNvCxnSpPr>
              <a:cxnSpLocks noChangeShapeType="1"/>
              <a:stCxn id="55303" idx="3"/>
              <a:endCxn id="55315" idx="1"/>
            </p:cNvCxnSpPr>
            <p:nvPr/>
          </p:nvCxnSpPr>
          <p:spPr bwMode="auto">
            <a:xfrm flipV="1">
              <a:off x="5761283" y="2157191"/>
              <a:ext cx="838200" cy="381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5" name="Rectangle 37"/>
            <p:cNvSpPr>
              <a:spLocks noChangeArrowheads="1"/>
            </p:cNvSpPr>
            <p:nvPr/>
          </p:nvSpPr>
          <p:spPr bwMode="auto">
            <a:xfrm>
              <a:off x="76200" y="914400"/>
              <a:ext cx="8915400" cy="2362200"/>
            </a:xfrm>
            <a:prstGeom prst="rect">
              <a:avLst/>
            </a:prstGeom>
            <a:noFill/>
            <a:ln w="50800" algn="ctr">
              <a:solidFill>
                <a:srgbClr val="00B05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en-US">
                <a:solidFill>
                  <a:srgbClr val="00B050"/>
                </a:solidFill>
              </a:endParaRPr>
            </a:p>
          </p:txBody>
        </p:sp>
      </p:grpSp>
      <p:sp>
        <p:nvSpPr>
          <p:cNvPr id="39" name="TextBox 38"/>
          <p:cNvSpPr txBox="1"/>
          <p:nvPr/>
        </p:nvSpPr>
        <p:spPr>
          <a:xfrm>
            <a:off x="328613" y="4038600"/>
            <a:ext cx="8496300" cy="1809750"/>
          </a:xfrm>
          <a:prstGeom prst="rect">
            <a:avLst/>
          </a:prstGeom>
          <a:noFill/>
        </p:spPr>
        <p:txBody>
          <a:bodyPr>
            <a:spAutoFit/>
          </a:bodyPr>
          <a:lstStyle/>
          <a:p>
            <a:pPr>
              <a:spcBef>
                <a:spcPct val="30000"/>
              </a:spcBef>
              <a:defRPr/>
            </a:pPr>
            <a:endParaRPr lang="en-US" dirty="0">
              <a:latin typeface="Arial" charset="0"/>
              <a:ea typeface="宋体" charset="-122"/>
            </a:endParaRPr>
          </a:p>
          <a:p>
            <a:pPr>
              <a:spcBef>
                <a:spcPct val="30000"/>
              </a:spcBef>
              <a:defRPr/>
            </a:pPr>
            <a:r>
              <a:rPr lang="en-US" sz="2400" dirty="0">
                <a:latin typeface="+mj-lt"/>
                <a:ea typeface="宋体" charset="-122"/>
              </a:rPr>
              <a:t>① </a:t>
            </a:r>
            <a:r>
              <a:rPr lang="en-US" sz="2400" dirty="0">
                <a:latin typeface="+mn-lt"/>
                <a:ea typeface="宋体" charset="-122"/>
              </a:rPr>
              <a:t>Relevant Document Set</a:t>
            </a:r>
          </a:p>
          <a:p>
            <a:pPr>
              <a:spcBef>
                <a:spcPct val="30000"/>
              </a:spcBef>
              <a:defRPr/>
            </a:pPr>
            <a:r>
              <a:rPr lang="en-US" sz="2400" dirty="0">
                <a:latin typeface="+mn-lt"/>
                <a:ea typeface="宋体" charset="-122"/>
              </a:rPr>
              <a:t>② Sentence Set[Tree representation]</a:t>
            </a:r>
          </a:p>
          <a:p>
            <a:pPr>
              <a:spcBef>
                <a:spcPct val="30000"/>
              </a:spcBef>
              <a:defRPr/>
            </a:pPr>
            <a:r>
              <a:rPr lang="en-US" sz="2400" dirty="0">
                <a:latin typeface="+mn-lt"/>
                <a:ea typeface="宋体" charset="-122"/>
              </a:rPr>
              <a:t>③ Extracted Paths</a:t>
            </a:r>
          </a:p>
        </p:txBody>
      </p:sp>
    </p:spTree>
    <p:extLst>
      <p:ext uri="{BB962C8B-B14F-4D97-AF65-F5344CB8AC3E}">
        <p14:creationId xmlns:p14="http://schemas.microsoft.com/office/powerpoint/2010/main" val="35188295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440604" y="134938"/>
            <a:ext cx="8229600" cy="990600"/>
          </a:xfrm>
        </p:spPr>
        <p:txBody>
          <a:bodyPr/>
          <a:lstStyle/>
          <a:p>
            <a:r>
              <a:rPr lang="en-US" altLang="zh-CN" sz="3600" dirty="0" smtClean="0">
                <a:latin typeface="Verdana" pitchFamily="34" charset="0"/>
              </a:rPr>
              <a:t>Question Answering</a:t>
            </a:r>
          </a:p>
        </p:txBody>
      </p:sp>
      <p:sp>
        <p:nvSpPr>
          <p:cNvPr id="76804" name="Rectangle 3"/>
          <p:cNvSpPr>
            <a:spLocks noChangeArrowheads="1"/>
          </p:cNvSpPr>
          <p:nvPr/>
        </p:nvSpPr>
        <p:spPr bwMode="auto">
          <a:xfrm>
            <a:off x="900113" y="1628775"/>
            <a:ext cx="77724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80000"/>
              </a:lnSpc>
              <a:spcBef>
                <a:spcPct val="20000"/>
              </a:spcBef>
              <a:buClr>
                <a:schemeClr val="folHlink"/>
              </a:buClr>
              <a:buSzPct val="90000"/>
              <a:buFont typeface="Wingdings" pitchFamily="2" charset="2"/>
              <a:buChar char="n"/>
            </a:pPr>
            <a:endParaRPr lang="en-US" sz="2800"/>
          </a:p>
        </p:txBody>
      </p:sp>
      <p:pic>
        <p:nvPicPr>
          <p:cNvPr id="431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25538"/>
            <a:ext cx="8316912"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254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1108"/>
                                        </p:tgtEl>
                                        <p:attrNameLst>
                                          <p:attrName>style.visibility</p:attrName>
                                        </p:attrNameLst>
                                      </p:cBhvr>
                                      <p:to>
                                        <p:strVal val="visible"/>
                                      </p:to>
                                    </p:set>
                                    <p:animEffect transition="in" filter="blinds(horizontal)">
                                      <p:cBhvr>
                                        <p:cTn id="7" dur="500"/>
                                        <p:tgtEl>
                                          <p:spTgt spid="431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zh-CN" sz="3600" dirty="0" smtClean="0">
                <a:latin typeface="Verdana" pitchFamily="34" charset="0"/>
              </a:rPr>
              <a:t>Recommended Textbooks</a:t>
            </a:r>
          </a:p>
        </p:txBody>
      </p:sp>
      <p:sp>
        <p:nvSpPr>
          <p:cNvPr id="494595" name="Rectangle 3"/>
          <p:cNvSpPr>
            <a:spLocks noGrp="1" noChangeArrowheads="1"/>
          </p:cNvSpPr>
          <p:nvPr>
            <p:ph type="body" idx="1"/>
          </p:nvPr>
        </p:nvSpPr>
        <p:spPr/>
        <p:txBody>
          <a:bodyPr>
            <a:normAutofit fontScale="92500" lnSpcReduction="10000"/>
          </a:bodyPr>
          <a:lstStyle/>
          <a:p>
            <a:pPr>
              <a:lnSpc>
                <a:spcPct val="90000"/>
              </a:lnSpc>
            </a:pPr>
            <a:r>
              <a:rPr lang="en-US" altLang="zh-CN" dirty="0" smtClean="0"/>
              <a:t>The instructor will write most lecture notes based on recent papers</a:t>
            </a:r>
          </a:p>
          <a:p>
            <a:pPr>
              <a:lnSpc>
                <a:spcPct val="90000"/>
              </a:lnSpc>
            </a:pPr>
            <a:endParaRPr lang="en-US" altLang="zh-CN" dirty="0" smtClean="0"/>
          </a:p>
          <a:p>
            <a:pPr>
              <a:lnSpc>
                <a:spcPct val="90000"/>
              </a:lnSpc>
            </a:pPr>
            <a:r>
              <a:rPr lang="en-US" altLang="zh-CN" dirty="0" smtClean="0"/>
              <a:t>But recommending the following books for background reading:</a:t>
            </a:r>
          </a:p>
          <a:p>
            <a:r>
              <a:rPr lang="en-US" i="1" dirty="0" smtClean="0">
                <a:hlinkClick r:id="rId3"/>
              </a:rPr>
              <a:t>Speech </a:t>
            </a:r>
            <a:r>
              <a:rPr lang="en-US" i="1" dirty="0">
                <a:hlinkClick r:id="rId3"/>
              </a:rPr>
              <a:t>and Language Processing</a:t>
            </a:r>
            <a:r>
              <a:rPr lang="en-US" dirty="0">
                <a:hlinkClick r:id="rId3"/>
              </a:rPr>
              <a:t>, Daniel </a:t>
            </a:r>
            <a:r>
              <a:rPr lang="en-US" dirty="0" err="1">
                <a:hlinkClick r:id="rId3"/>
              </a:rPr>
              <a:t>Jurafsky</a:t>
            </a:r>
            <a:r>
              <a:rPr lang="en-US" dirty="0">
                <a:hlinkClick r:id="rId3"/>
              </a:rPr>
              <a:t> and James Martin, Prentice-Hall (second edition)</a:t>
            </a:r>
            <a:r>
              <a:rPr lang="en-US" dirty="0"/>
              <a:t>.</a:t>
            </a:r>
          </a:p>
          <a:p>
            <a:r>
              <a:rPr lang="en-US" dirty="0"/>
              <a:t>Christopher D. Manning and </a:t>
            </a:r>
            <a:r>
              <a:rPr lang="en-US" dirty="0" err="1"/>
              <a:t>Hinrich</a:t>
            </a:r>
            <a:r>
              <a:rPr lang="en-US" dirty="0"/>
              <a:t> </a:t>
            </a:r>
            <a:r>
              <a:rPr lang="en-US" dirty="0" err="1"/>
              <a:t>Schutze</a:t>
            </a:r>
            <a:r>
              <a:rPr lang="en-US" dirty="0"/>
              <a:t>. </a:t>
            </a:r>
            <a:r>
              <a:rPr lang="en-US" i="1" dirty="0"/>
              <a:t>Foundations of Statistical Natural Language Processing. </a:t>
            </a:r>
            <a:r>
              <a:rPr lang="en-US" dirty="0"/>
              <a:t>MIT Press.</a:t>
            </a:r>
          </a:p>
          <a:p>
            <a:r>
              <a:rPr lang="en-US" dirty="0"/>
              <a:t>Christopher M. Bishop. </a:t>
            </a:r>
            <a:r>
              <a:rPr lang="en-US" i="1" dirty="0"/>
              <a:t>Pattern Recognition and Machine Learning</a:t>
            </a:r>
            <a:r>
              <a:rPr lang="en-US" dirty="0"/>
              <a:t>.</a:t>
            </a:r>
          </a:p>
          <a:p>
            <a:r>
              <a:rPr lang="en-US" dirty="0"/>
              <a:t>Trevor Hastie, Robert </a:t>
            </a:r>
            <a:r>
              <a:rPr lang="en-US" dirty="0" err="1"/>
              <a:t>Tibshirani</a:t>
            </a:r>
            <a:r>
              <a:rPr lang="en-US" dirty="0"/>
              <a:t> and Jerome Friedman. </a:t>
            </a:r>
            <a:r>
              <a:rPr lang="en-US" dirty="0">
                <a:hlinkClick r:id="rId4"/>
              </a:rPr>
              <a:t>The Elements of Statistical Learning</a:t>
            </a:r>
            <a:r>
              <a:rPr lang="en-US" dirty="0"/>
              <a:t>.</a:t>
            </a:r>
          </a:p>
          <a:p>
            <a:r>
              <a:rPr lang="en-US" dirty="0" err="1"/>
              <a:t>Jiawei</a:t>
            </a:r>
            <a:r>
              <a:rPr lang="en-US" dirty="0"/>
              <a:t> Han, </a:t>
            </a:r>
            <a:r>
              <a:rPr lang="en-US" dirty="0" err="1"/>
              <a:t>Micheline</a:t>
            </a:r>
            <a:r>
              <a:rPr lang="en-US" dirty="0"/>
              <a:t> </a:t>
            </a:r>
            <a:r>
              <a:rPr lang="en-US" dirty="0" err="1"/>
              <a:t>Kamber</a:t>
            </a:r>
            <a:r>
              <a:rPr lang="en-US" dirty="0"/>
              <a:t>, and </a:t>
            </a:r>
            <a:r>
              <a:rPr lang="en-US" dirty="0" err="1"/>
              <a:t>Jian</a:t>
            </a:r>
            <a:r>
              <a:rPr lang="en-US" dirty="0"/>
              <a:t> Pei, </a:t>
            </a:r>
            <a:r>
              <a:rPr lang="en-US" dirty="0">
                <a:hlinkClick r:id="rId5"/>
              </a:rPr>
              <a:t>Data Mining: Concepts and Techniques, 3</a:t>
            </a:r>
            <a:r>
              <a:rPr lang="en-US" baseline="30000" dirty="0">
                <a:hlinkClick r:id="rId5"/>
              </a:rPr>
              <a:t>rd</a:t>
            </a:r>
            <a:r>
              <a:rPr lang="en-US" dirty="0">
                <a:hlinkClick r:id="rId5"/>
              </a:rPr>
              <a:t> edition</a:t>
            </a:r>
            <a:r>
              <a:rPr lang="en-US" dirty="0"/>
              <a:t>, </a:t>
            </a:r>
            <a:r>
              <a:rPr lang="en-US" dirty="0">
                <a:hlinkClick r:id="rId6"/>
              </a:rPr>
              <a:t>Morgan Kaufmann</a:t>
            </a:r>
            <a:endParaRPr lang="en-US" dirty="0"/>
          </a:p>
          <a:p>
            <a:endParaRPr lang="en-US" dirty="0"/>
          </a:p>
          <a:p>
            <a:pPr>
              <a:lnSpc>
                <a:spcPct val="90000"/>
              </a:lnSpc>
            </a:pPr>
            <a:endParaRPr lang="en-US" altLang="zh-CN" dirty="0" smtClean="0"/>
          </a:p>
        </p:txBody>
      </p:sp>
    </p:spTree>
    <p:extLst>
      <p:ext uri="{BB962C8B-B14F-4D97-AF65-F5344CB8AC3E}">
        <p14:creationId xmlns:p14="http://schemas.microsoft.com/office/powerpoint/2010/main" val="17163450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r>
              <a:rPr lang="en-US" altLang="zh-CN" dirty="0" smtClean="0"/>
              <a:t>Introduction to Watson</a:t>
            </a:r>
          </a:p>
          <a:p>
            <a:r>
              <a:rPr lang="en-US" altLang="zh-CN" dirty="0" smtClean="0"/>
              <a:t>Watson in NLP View</a:t>
            </a:r>
          </a:p>
          <a:p>
            <a:pPr>
              <a:buFont typeface="Wingdings" pitchFamily="2" charset="2"/>
              <a:buChar char="Ø"/>
            </a:pPr>
            <a:r>
              <a:rPr lang="en-US" altLang="zh-CN" dirty="0" smtClean="0"/>
              <a:t>Machine Learning for NLP</a:t>
            </a:r>
          </a:p>
          <a:p>
            <a:r>
              <a:rPr lang="en-US" altLang="zh-CN" dirty="0" smtClean="0"/>
              <a:t>Why NLP is Hard</a:t>
            </a:r>
          </a:p>
        </p:txBody>
      </p:sp>
    </p:spTree>
    <p:extLst>
      <p:ext uri="{BB962C8B-B14F-4D97-AF65-F5344CB8AC3E}">
        <p14:creationId xmlns:p14="http://schemas.microsoft.com/office/powerpoint/2010/main" val="906075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altLang="zh-CN" smtClean="0"/>
              <a:t>Models and Algorithms</a:t>
            </a:r>
          </a:p>
        </p:txBody>
      </p:sp>
      <p:sp>
        <p:nvSpPr>
          <p:cNvPr id="84996" name="Rectangle 3"/>
          <p:cNvSpPr>
            <a:spLocks noGrp="1" noChangeArrowheads="1"/>
          </p:cNvSpPr>
          <p:nvPr>
            <p:ph type="body" idx="1"/>
          </p:nvPr>
        </p:nvSpPr>
        <p:spPr/>
        <p:txBody>
          <a:bodyPr/>
          <a:lstStyle/>
          <a:p>
            <a:r>
              <a:rPr lang="en-US" altLang="zh-CN" smtClean="0"/>
              <a:t>By </a:t>
            </a:r>
            <a:r>
              <a:rPr lang="en-US" altLang="zh-CN" smtClean="0">
                <a:solidFill>
                  <a:schemeClr val="accent1"/>
                </a:solidFill>
              </a:rPr>
              <a:t>models</a:t>
            </a:r>
            <a:r>
              <a:rPr lang="en-US" altLang="zh-CN" smtClean="0"/>
              <a:t> we mean the formalisms that are used to capture the various kinds of linguistic </a:t>
            </a:r>
            <a:r>
              <a:rPr lang="en-US" altLang="zh-CN" smtClean="0">
                <a:solidFill>
                  <a:schemeClr val="accent1"/>
                </a:solidFill>
              </a:rPr>
              <a:t>knowledge</a:t>
            </a:r>
            <a:r>
              <a:rPr lang="en-US" altLang="zh-CN" smtClean="0"/>
              <a:t> we need.</a:t>
            </a:r>
          </a:p>
          <a:p>
            <a:r>
              <a:rPr lang="en-US" altLang="zh-CN" smtClean="0">
                <a:solidFill>
                  <a:schemeClr val="accent1"/>
                </a:solidFill>
              </a:rPr>
              <a:t>Algorithms</a:t>
            </a:r>
            <a:r>
              <a:rPr lang="en-US" altLang="zh-CN" smtClean="0"/>
              <a:t> are then used to manipulate the knowledge representations needed to tackle the task at hand.</a:t>
            </a:r>
            <a:endParaRPr lang="en-US" altLang="zh-CN" smtClean="0">
              <a:solidFill>
                <a:schemeClr val="accent1"/>
              </a:solidFill>
            </a:endParaRPr>
          </a:p>
        </p:txBody>
      </p:sp>
    </p:spTree>
    <p:extLst>
      <p:ext uri="{BB962C8B-B14F-4D97-AF65-F5344CB8AC3E}">
        <p14:creationId xmlns:p14="http://schemas.microsoft.com/office/powerpoint/2010/main" val="23768924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idx="4294967295"/>
          </p:nvPr>
        </p:nvSpPr>
        <p:spPr/>
        <p:txBody>
          <a:bodyPr anchor="b"/>
          <a:lstStyle/>
          <a:p>
            <a:r>
              <a:rPr lang="en-US" altLang="zh-CN" smtClean="0"/>
              <a:t>Some Early NLP History</a:t>
            </a:r>
          </a:p>
        </p:txBody>
      </p:sp>
      <p:sp>
        <p:nvSpPr>
          <p:cNvPr id="1418243" name="Rectangle 3"/>
          <p:cNvSpPr>
            <a:spLocks noGrp="1" noChangeArrowheads="1"/>
          </p:cNvSpPr>
          <p:nvPr>
            <p:ph type="body" idx="4294967295"/>
          </p:nvPr>
        </p:nvSpPr>
        <p:spPr>
          <a:xfrm>
            <a:off x="457200" y="1485900"/>
            <a:ext cx="8458200" cy="5029200"/>
          </a:xfrm>
        </p:spPr>
        <p:txBody>
          <a:bodyPr/>
          <a:lstStyle/>
          <a:p>
            <a:pPr>
              <a:lnSpc>
                <a:spcPct val="80000"/>
              </a:lnSpc>
            </a:pPr>
            <a:r>
              <a:rPr lang="en-US" altLang="zh-CN" sz="2200" smtClean="0"/>
              <a:t>1950s:</a:t>
            </a:r>
          </a:p>
          <a:p>
            <a:pPr marL="685800" lvl="1" indent="-228600">
              <a:lnSpc>
                <a:spcPct val="80000"/>
              </a:lnSpc>
            </a:pPr>
            <a:r>
              <a:rPr lang="en-US" altLang="zh-CN" sz="2000" smtClean="0"/>
              <a:t>Foundational work: automata, information theory, etc.</a:t>
            </a:r>
          </a:p>
          <a:p>
            <a:pPr marL="685800" lvl="1" indent="-228600">
              <a:lnSpc>
                <a:spcPct val="80000"/>
              </a:lnSpc>
            </a:pPr>
            <a:r>
              <a:rPr lang="en-US" altLang="zh-CN" sz="2000" smtClean="0"/>
              <a:t>First speech systems</a:t>
            </a:r>
          </a:p>
          <a:p>
            <a:pPr marL="685800" lvl="1" indent="-228600">
              <a:lnSpc>
                <a:spcPct val="80000"/>
              </a:lnSpc>
            </a:pPr>
            <a:r>
              <a:rPr lang="en-US" altLang="zh-CN" sz="2000" smtClean="0"/>
              <a:t>Machine translation (MT) hugely funded by military (imagine that)</a:t>
            </a:r>
          </a:p>
          <a:p>
            <a:pPr marL="1028700" lvl="2">
              <a:lnSpc>
                <a:spcPct val="80000"/>
              </a:lnSpc>
            </a:pPr>
            <a:r>
              <a:rPr lang="en-US" altLang="zh-CN" sz="1900" smtClean="0"/>
              <a:t>Toy models: MT using basically word-substitution</a:t>
            </a:r>
          </a:p>
          <a:p>
            <a:pPr marL="685800" lvl="1" indent="-228600">
              <a:lnSpc>
                <a:spcPct val="80000"/>
              </a:lnSpc>
            </a:pPr>
            <a:r>
              <a:rPr lang="en-US" altLang="zh-CN" sz="2000" smtClean="0"/>
              <a:t>Optimism!</a:t>
            </a:r>
          </a:p>
          <a:p>
            <a:pPr marL="685800" lvl="1" indent="-228600">
              <a:lnSpc>
                <a:spcPct val="80000"/>
              </a:lnSpc>
            </a:pPr>
            <a:endParaRPr lang="en-US" altLang="zh-CN" sz="800" smtClean="0"/>
          </a:p>
          <a:p>
            <a:pPr>
              <a:lnSpc>
                <a:spcPct val="80000"/>
              </a:lnSpc>
            </a:pPr>
            <a:r>
              <a:rPr lang="en-US" altLang="zh-CN" sz="2200" smtClean="0"/>
              <a:t>1960s and 1970s: NLP Winter</a:t>
            </a:r>
          </a:p>
          <a:p>
            <a:pPr marL="685800" lvl="1" indent="-228600">
              <a:lnSpc>
                <a:spcPct val="80000"/>
              </a:lnSpc>
            </a:pPr>
            <a:r>
              <a:rPr lang="en-US" altLang="zh-CN" sz="2000" smtClean="0"/>
              <a:t>Bar-Hillel (FAHQT) and ALPAC reports kills MT</a:t>
            </a:r>
          </a:p>
          <a:p>
            <a:pPr marL="685800" lvl="1" indent="-228600">
              <a:lnSpc>
                <a:spcPct val="80000"/>
              </a:lnSpc>
            </a:pPr>
            <a:r>
              <a:rPr lang="en-US" altLang="zh-CN" sz="2000" smtClean="0"/>
              <a:t>Work shifts to deeper models, syntax</a:t>
            </a:r>
          </a:p>
          <a:p>
            <a:pPr marL="685800" lvl="1" indent="-228600">
              <a:lnSpc>
                <a:spcPct val="80000"/>
              </a:lnSpc>
            </a:pPr>
            <a:r>
              <a:rPr lang="en-US" altLang="zh-CN" sz="2000" smtClean="0"/>
              <a:t>… but toy domains / grammars (SHRDLU, LUNAR)</a:t>
            </a:r>
          </a:p>
          <a:p>
            <a:pPr>
              <a:lnSpc>
                <a:spcPct val="80000"/>
              </a:lnSpc>
            </a:pPr>
            <a:endParaRPr lang="en-US" altLang="zh-CN" sz="800" smtClean="0"/>
          </a:p>
          <a:p>
            <a:pPr>
              <a:lnSpc>
                <a:spcPct val="80000"/>
              </a:lnSpc>
            </a:pPr>
            <a:r>
              <a:rPr lang="en-US" altLang="zh-CN" sz="2200" smtClean="0"/>
              <a:t>1980s/1990s: The Empirical Revolution</a:t>
            </a:r>
          </a:p>
          <a:p>
            <a:pPr marL="685800" lvl="1" indent="-228600">
              <a:lnSpc>
                <a:spcPct val="80000"/>
              </a:lnSpc>
            </a:pPr>
            <a:r>
              <a:rPr lang="en-US" altLang="zh-CN" sz="2000" smtClean="0"/>
              <a:t>Expectations get reset</a:t>
            </a:r>
          </a:p>
          <a:p>
            <a:pPr marL="685800" lvl="1" indent="-228600">
              <a:lnSpc>
                <a:spcPct val="80000"/>
              </a:lnSpc>
            </a:pPr>
            <a:r>
              <a:rPr lang="en-US" altLang="zh-CN" sz="2000" smtClean="0"/>
              <a:t>Corpus-based methods become central</a:t>
            </a:r>
          </a:p>
          <a:p>
            <a:pPr marL="685800" lvl="1" indent="-228600">
              <a:lnSpc>
                <a:spcPct val="80000"/>
              </a:lnSpc>
            </a:pPr>
            <a:r>
              <a:rPr lang="en-US" altLang="zh-CN" sz="2000" smtClean="0"/>
              <a:t>Deep analysis often traded for robust and simple approximations</a:t>
            </a:r>
          </a:p>
          <a:p>
            <a:pPr marL="685800" lvl="1" indent="-228600">
              <a:lnSpc>
                <a:spcPct val="80000"/>
              </a:lnSpc>
            </a:pPr>
            <a:r>
              <a:rPr lang="en-US" altLang="zh-CN" sz="2000" i="1" smtClean="0">
                <a:solidFill>
                  <a:schemeClr val="accent2"/>
                </a:solidFill>
              </a:rPr>
              <a:t>Evaluate everything</a:t>
            </a:r>
          </a:p>
        </p:txBody>
      </p:sp>
    </p:spTree>
    <p:extLst>
      <p:ext uri="{BB962C8B-B14F-4D97-AF65-F5344CB8AC3E}">
        <p14:creationId xmlns:p14="http://schemas.microsoft.com/office/powerpoint/2010/main" val="1556607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824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824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824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8243">
                                            <p:txEl>
                                              <p:pRg st="10" end="1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1824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824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824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8243">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8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609600" y="277813"/>
            <a:ext cx="8291513" cy="1143000"/>
          </a:xfrm>
        </p:spPr>
        <p:txBody>
          <a:bodyPr/>
          <a:lstStyle/>
          <a:p>
            <a:r>
              <a:rPr lang="en-US" altLang="zh-CN" sz="3600" smtClean="0">
                <a:latin typeface="Verdana" pitchFamily="34" charset="0"/>
              </a:rPr>
              <a:t>Two Generations of NLP</a:t>
            </a:r>
          </a:p>
        </p:txBody>
      </p:sp>
      <p:sp>
        <p:nvSpPr>
          <p:cNvPr id="446467" name="Rectangle 3"/>
          <p:cNvSpPr>
            <a:spLocks noGrp="1" noChangeArrowheads="1"/>
          </p:cNvSpPr>
          <p:nvPr>
            <p:ph type="body" idx="1"/>
          </p:nvPr>
        </p:nvSpPr>
        <p:spPr>
          <a:xfrm>
            <a:off x="661988" y="1641475"/>
            <a:ext cx="8013700" cy="4613275"/>
          </a:xfrm>
        </p:spPr>
        <p:txBody>
          <a:bodyPr/>
          <a:lstStyle/>
          <a:p>
            <a:pPr>
              <a:lnSpc>
                <a:spcPct val="80000"/>
              </a:lnSpc>
            </a:pPr>
            <a:r>
              <a:rPr lang="en-US" altLang="zh-CN" sz="2400" smtClean="0"/>
              <a:t>Hand-crafted Systems – Knowledge Engineering [1950s– ]</a:t>
            </a:r>
          </a:p>
          <a:p>
            <a:pPr lvl="1">
              <a:lnSpc>
                <a:spcPct val="80000"/>
              </a:lnSpc>
            </a:pPr>
            <a:r>
              <a:rPr lang="en-US" altLang="zh-CN" sz="2100" smtClean="0"/>
              <a:t>Rules written by hand; adjusted by error analysis</a:t>
            </a:r>
          </a:p>
          <a:p>
            <a:pPr lvl="1">
              <a:lnSpc>
                <a:spcPct val="80000"/>
              </a:lnSpc>
            </a:pPr>
            <a:r>
              <a:rPr lang="en-US" altLang="zh-CN" sz="2100" smtClean="0"/>
              <a:t>Require experts who understand both the systems </a:t>
            </a:r>
          </a:p>
          <a:p>
            <a:pPr lvl="1">
              <a:lnSpc>
                <a:spcPct val="80000"/>
              </a:lnSpc>
              <a:buFont typeface="Wingdings" pitchFamily="2" charset="2"/>
              <a:buNone/>
            </a:pPr>
            <a:r>
              <a:rPr lang="en-US" altLang="zh-CN" sz="2100" smtClean="0"/>
              <a:t>    and domain</a:t>
            </a:r>
          </a:p>
          <a:p>
            <a:pPr lvl="1">
              <a:lnSpc>
                <a:spcPct val="80000"/>
              </a:lnSpc>
            </a:pPr>
            <a:r>
              <a:rPr lang="en-US" altLang="zh-CN" sz="2100" smtClean="0"/>
              <a:t>Iterative guess-test-tweak-repeat cycle</a:t>
            </a:r>
          </a:p>
          <a:p>
            <a:pPr lvl="1">
              <a:lnSpc>
                <a:spcPct val="80000"/>
              </a:lnSpc>
              <a:buClr>
                <a:schemeClr val="accent2"/>
              </a:buClr>
              <a:buFont typeface="Wingdings" pitchFamily="2" charset="2"/>
              <a:buNone/>
            </a:pPr>
            <a:endParaRPr lang="en-US" altLang="zh-CN" sz="2000" smtClean="0"/>
          </a:p>
          <a:p>
            <a:pPr>
              <a:lnSpc>
                <a:spcPct val="80000"/>
              </a:lnSpc>
            </a:pPr>
            <a:r>
              <a:rPr lang="en-US" altLang="zh-CN" sz="2400" smtClean="0"/>
              <a:t>Automatic, Trainable (Machine Learning) System [1985s– ]</a:t>
            </a:r>
          </a:p>
          <a:p>
            <a:pPr lvl="1">
              <a:lnSpc>
                <a:spcPct val="80000"/>
              </a:lnSpc>
            </a:pPr>
            <a:r>
              <a:rPr lang="en-US" altLang="zh-CN" sz="2100" smtClean="0"/>
              <a:t>The tasks are modeled in a statistical way</a:t>
            </a:r>
          </a:p>
          <a:p>
            <a:pPr lvl="1">
              <a:lnSpc>
                <a:spcPct val="80000"/>
              </a:lnSpc>
            </a:pPr>
            <a:r>
              <a:rPr lang="en-US" altLang="zh-CN" sz="2100" smtClean="0"/>
              <a:t>More robust techniques based on rich annotations</a:t>
            </a:r>
          </a:p>
          <a:p>
            <a:pPr lvl="1">
              <a:lnSpc>
                <a:spcPct val="80000"/>
              </a:lnSpc>
            </a:pPr>
            <a:r>
              <a:rPr lang="en-US" altLang="zh-CN" sz="2100" smtClean="0"/>
              <a:t>Perform better than rules (Parsing 90% vs. 75% accuracy)</a:t>
            </a:r>
          </a:p>
        </p:txBody>
      </p:sp>
      <p:pic>
        <p:nvPicPr>
          <p:cNvPr id="446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2276475"/>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4959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blinds(horizontal)">
                                      <p:cBhvr>
                                        <p:cTn id="7" dur="500"/>
                                        <p:tgtEl>
                                          <p:spTgt spid="44646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6467">
                                            <p:txEl>
                                              <p:pRg st="1" end="1"/>
                                            </p:txEl>
                                          </p:spTgt>
                                        </p:tgtEl>
                                        <p:attrNameLst>
                                          <p:attrName>style.visibility</p:attrName>
                                        </p:attrNameLst>
                                      </p:cBhvr>
                                      <p:to>
                                        <p:strVal val="visible"/>
                                      </p:to>
                                    </p:set>
                                    <p:animEffect transition="in" filter="blinds(horizontal)">
                                      <p:cBhvr>
                                        <p:cTn id="10" dur="500"/>
                                        <p:tgtEl>
                                          <p:spTgt spid="44646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6467">
                                            <p:txEl>
                                              <p:pRg st="2" end="2"/>
                                            </p:txEl>
                                          </p:spTgt>
                                        </p:tgtEl>
                                        <p:attrNameLst>
                                          <p:attrName>style.visibility</p:attrName>
                                        </p:attrNameLst>
                                      </p:cBhvr>
                                      <p:to>
                                        <p:strVal val="visible"/>
                                      </p:to>
                                    </p:set>
                                    <p:animEffect transition="in" filter="blinds(horizontal)">
                                      <p:cBhvr>
                                        <p:cTn id="13" dur="500"/>
                                        <p:tgtEl>
                                          <p:spTgt spid="44646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46467">
                                            <p:txEl>
                                              <p:pRg st="3" end="3"/>
                                            </p:txEl>
                                          </p:spTgt>
                                        </p:tgtEl>
                                        <p:attrNameLst>
                                          <p:attrName>style.visibility</p:attrName>
                                        </p:attrNameLst>
                                      </p:cBhvr>
                                      <p:to>
                                        <p:strVal val="visible"/>
                                      </p:to>
                                    </p:set>
                                    <p:animEffect transition="in" filter="blinds(horizontal)">
                                      <p:cBhvr>
                                        <p:cTn id="16" dur="500"/>
                                        <p:tgtEl>
                                          <p:spTgt spid="44646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46467">
                                            <p:txEl>
                                              <p:pRg st="4" end="4"/>
                                            </p:txEl>
                                          </p:spTgt>
                                        </p:tgtEl>
                                        <p:attrNameLst>
                                          <p:attrName>style.visibility</p:attrName>
                                        </p:attrNameLst>
                                      </p:cBhvr>
                                      <p:to>
                                        <p:strVal val="visible"/>
                                      </p:to>
                                    </p:set>
                                    <p:animEffect transition="in" filter="blinds(horizontal)">
                                      <p:cBhvr>
                                        <p:cTn id="19" dur="500"/>
                                        <p:tgtEl>
                                          <p:spTgt spid="44646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446468"/>
                                        </p:tgtEl>
                                        <p:attrNameLst>
                                          <p:attrName>style.visibility</p:attrName>
                                        </p:attrNameLst>
                                      </p:cBhvr>
                                      <p:to>
                                        <p:strVal val="visible"/>
                                      </p:to>
                                    </p:set>
                                    <p:animEffect transition="in" filter="blinds(horizontal)">
                                      <p:cBhvr>
                                        <p:cTn id="24" dur="500"/>
                                        <p:tgtEl>
                                          <p:spTgt spid="4464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6467">
                                            <p:txEl>
                                              <p:pRg st="6" end="6"/>
                                            </p:txEl>
                                          </p:spTgt>
                                        </p:tgtEl>
                                        <p:attrNameLst>
                                          <p:attrName>style.visibility</p:attrName>
                                        </p:attrNameLst>
                                      </p:cBhvr>
                                      <p:to>
                                        <p:strVal val="visible"/>
                                      </p:to>
                                    </p:set>
                                    <p:animEffect transition="in" filter="blinds(horizontal)">
                                      <p:cBhvr>
                                        <p:cTn id="29" dur="500"/>
                                        <p:tgtEl>
                                          <p:spTgt spid="44646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46467">
                                            <p:txEl>
                                              <p:pRg st="7" end="7"/>
                                            </p:txEl>
                                          </p:spTgt>
                                        </p:tgtEl>
                                        <p:attrNameLst>
                                          <p:attrName>style.visibility</p:attrName>
                                        </p:attrNameLst>
                                      </p:cBhvr>
                                      <p:to>
                                        <p:strVal val="visible"/>
                                      </p:to>
                                    </p:set>
                                    <p:animEffect transition="in" filter="blinds(horizontal)">
                                      <p:cBhvr>
                                        <p:cTn id="32" dur="500"/>
                                        <p:tgtEl>
                                          <p:spTgt spid="446467">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46467">
                                            <p:txEl>
                                              <p:pRg st="8" end="8"/>
                                            </p:txEl>
                                          </p:spTgt>
                                        </p:tgtEl>
                                        <p:attrNameLst>
                                          <p:attrName>style.visibility</p:attrName>
                                        </p:attrNameLst>
                                      </p:cBhvr>
                                      <p:to>
                                        <p:strVal val="visible"/>
                                      </p:to>
                                    </p:set>
                                    <p:animEffect transition="in" filter="blinds(horizontal)">
                                      <p:cBhvr>
                                        <p:cTn id="35" dur="500"/>
                                        <p:tgtEl>
                                          <p:spTgt spid="446467">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446467">
                                            <p:txEl>
                                              <p:pRg st="9" end="9"/>
                                            </p:txEl>
                                          </p:spTgt>
                                        </p:tgtEl>
                                        <p:attrNameLst>
                                          <p:attrName>style.visibility</p:attrName>
                                        </p:attrNameLst>
                                      </p:cBhvr>
                                      <p:to>
                                        <p:strVal val="visible"/>
                                      </p:to>
                                    </p:set>
                                    <p:animEffect transition="in" filter="blinds(horizontal)">
                                      <p:cBhvr>
                                        <p:cTn id="38" dur="500"/>
                                        <p:tgtEl>
                                          <p:spTgt spid="4464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idx="4294967295"/>
          </p:nvPr>
        </p:nvSpPr>
        <p:spPr/>
        <p:txBody>
          <a:bodyPr anchor="b"/>
          <a:lstStyle/>
          <a:p>
            <a:r>
              <a:rPr lang="en-US" altLang="zh-CN" smtClean="0"/>
              <a:t>Corpora</a:t>
            </a:r>
          </a:p>
        </p:txBody>
      </p:sp>
      <p:sp>
        <p:nvSpPr>
          <p:cNvPr id="88068" name="Rectangle 3"/>
          <p:cNvSpPr>
            <a:spLocks noGrp="1" noChangeArrowheads="1"/>
          </p:cNvSpPr>
          <p:nvPr>
            <p:ph type="body" idx="4294967295"/>
          </p:nvPr>
        </p:nvSpPr>
        <p:spPr>
          <a:xfrm>
            <a:off x="3733800" y="1493838"/>
            <a:ext cx="5105400" cy="4830762"/>
          </a:xfrm>
        </p:spPr>
        <p:txBody>
          <a:bodyPr/>
          <a:lstStyle/>
          <a:p>
            <a:pPr>
              <a:lnSpc>
                <a:spcPct val="80000"/>
              </a:lnSpc>
            </a:pPr>
            <a:r>
              <a:rPr lang="en-US" altLang="zh-CN" sz="2200" smtClean="0"/>
              <a:t>A corpus is a collection of text</a:t>
            </a:r>
          </a:p>
          <a:p>
            <a:pPr marL="685800" lvl="1" indent="-228600">
              <a:lnSpc>
                <a:spcPct val="80000"/>
              </a:lnSpc>
            </a:pPr>
            <a:r>
              <a:rPr lang="en-US" altLang="zh-CN" sz="2000" smtClean="0"/>
              <a:t>Often annotated in some way</a:t>
            </a:r>
          </a:p>
          <a:p>
            <a:pPr marL="685800" lvl="1" indent="-228600">
              <a:lnSpc>
                <a:spcPct val="80000"/>
              </a:lnSpc>
            </a:pPr>
            <a:r>
              <a:rPr lang="en-US" altLang="zh-CN" sz="2000" smtClean="0"/>
              <a:t>Sometimes just lots of text</a:t>
            </a:r>
          </a:p>
          <a:p>
            <a:pPr marL="685800" lvl="1" indent="-228600">
              <a:lnSpc>
                <a:spcPct val="80000"/>
              </a:lnSpc>
            </a:pPr>
            <a:r>
              <a:rPr lang="en-US" altLang="zh-CN" sz="2000" smtClean="0"/>
              <a:t>Balanced vs. uniform corpora</a:t>
            </a:r>
          </a:p>
          <a:p>
            <a:pPr marL="685800" lvl="1" indent="-228600">
              <a:lnSpc>
                <a:spcPct val="80000"/>
              </a:lnSpc>
            </a:pPr>
            <a:endParaRPr lang="en-US" altLang="zh-CN" sz="2000" smtClean="0"/>
          </a:p>
          <a:p>
            <a:pPr>
              <a:lnSpc>
                <a:spcPct val="80000"/>
              </a:lnSpc>
            </a:pPr>
            <a:r>
              <a:rPr lang="en-US" altLang="zh-CN" sz="2200" smtClean="0"/>
              <a:t>Examples</a:t>
            </a:r>
          </a:p>
          <a:p>
            <a:pPr marL="685800" lvl="1" indent="-228600">
              <a:lnSpc>
                <a:spcPct val="80000"/>
              </a:lnSpc>
            </a:pPr>
            <a:r>
              <a:rPr lang="en-US" altLang="zh-CN" sz="2000" smtClean="0"/>
              <a:t>Newswire collections: 500M+ words</a:t>
            </a:r>
          </a:p>
          <a:p>
            <a:pPr marL="685800" lvl="1" indent="-228600">
              <a:lnSpc>
                <a:spcPct val="80000"/>
              </a:lnSpc>
            </a:pPr>
            <a:r>
              <a:rPr lang="en-US" altLang="zh-CN" sz="2000" smtClean="0"/>
              <a:t>Brown corpus: 1M words of tagged “balanced” text</a:t>
            </a:r>
          </a:p>
          <a:p>
            <a:pPr marL="685800" lvl="1" indent="-228600">
              <a:lnSpc>
                <a:spcPct val="80000"/>
              </a:lnSpc>
            </a:pPr>
            <a:r>
              <a:rPr lang="en-US" altLang="zh-CN" sz="2000" smtClean="0"/>
              <a:t>Penn Treebank: 1M words of parsed WSJ</a:t>
            </a:r>
          </a:p>
          <a:p>
            <a:pPr marL="685800" lvl="1" indent="-228600">
              <a:lnSpc>
                <a:spcPct val="80000"/>
              </a:lnSpc>
            </a:pPr>
            <a:r>
              <a:rPr lang="en-US" altLang="zh-CN" sz="2000" smtClean="0"/>
              <a:t>Canadian Hansards: 10M+ words of aligned French / English sentences</a:t>
            </a:r>
          </a:p>
          <a:p>
            <a:pPr marL="685800" lvl="1" indent="-228600">
              <a:lnSpc>
                <a:spcPct val="80000"/>
              </a:lnSpc>
            </a:pPr>
            <a:r>
              <a:rPr lang="en-US" altLang="zh-CN" sz="2000" smtClean="0"/>
              <a:t>The Web: billions of words of who knows what</a:t>
            </a:r>
          </a:p>
        </p:txBody>
      </p:sp>
      <p:pic>
        <p:nvPicPr>
          <p:cNvPr id="88069" name="Picture 4" descr="therosetta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331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6550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r>
              <a:rPr lang="en-GB" sz="3600" smtClean="0">
                <a:latin typeface="Verdana" pitchFamily="34" charset="0"/>
              </a:rPr>
              <a:t>Resources: Existing Corpora</a:t>
            </a:r>
            <a:endParaRPr lang="en-US" altLang="zh-CN" sz="3600" smtClean="0">
              <a:latin typeface="Verdana" pitchFamily="34" charset="0"/>
            </a:endParaRPr>
          </a:p>
        </p:txBody>
      </p:sp>
      <p:sp>
        <p:nvSpPr>
          <p:cNvPr id="89092" name="Rectangle 3"/>
          <p:cNvSpPr>
            <a:spLocks noGrp="1" noChangeArrowheads="1"/>
          </p:cNvSpPr>
          <p:nvPr>
            <p:ph type="body" idx="1"/>
          </p:nvPr>
        </p:nvSpPr>
        <p:spPr>
          <a:xfrm>
            <a:off x="857250" y="1630363"/>
            <a:ext cx="7891463" cy="4530725"/>
          </a:xfrm>
        </p:spPr>
        <p:txBody>
          <a:bodyPr/>
          <a:lstStyle/>
          <a:p>
            <a:r>
              <a:rPr lang="en-US" altLang="zh-CN" sz="2400" smtClean="0"/>
              <a:t>Brown corpus, LOB Corpus, British National Corpus</a:t>
            </a:r>
            <a:endParaRPr lang="en-GB" sz="2400" smtClean="0"/>
          </a:p>
          <a:p>
            <a:r>
              <a:rPr lang="en-GB" sz="2400" smtClean="0"/>
              <a:t>Bank of English</a:t>
            </a:r>
          </a:p>
          <a:p>
            <a:r>
              <a:rPr lang="en-GB" sz="2400" smtClean="0"/>
              <a:t>Wall Street Journal, Penn Tree Bank, Nombank, Propbank, BNC, ANC, ICE, WBE, Reuters Corpus</a:t>
            </a:r>
          </a:p>
          <a:p>
            <a:r>
              <a:rPr lang="en-GB" sz="2400" smtClean="0"/>
              <a:t>Canadian Hansard: parallel corpus English-French</a:t>
            </a:r>
          </a:p>
          <a:p>
            <a:r>
              <a:rPr lang="en-GB" sz="2400" smtClean="0"/>
              <a:t>York-Helsinki Parsed corpus of Old Poetry</a:t>
            </a:r>
          </a:p>
          <a:p>
            <a:r>
              <a:rPr lang="en-GB" sz="2400" smtClean="0"/>
              <a:t>Tiger corpus – German</a:t>
            </a:r>
          </a:p>
          <a:p>
            <a:r>
              <a:rPr lang="en-GB" sz="2400" smtClean="0"/>
              <a:t>CORII/CODIS - contemporary written Italian</a:t>
            </a:r>
          </a:p>
          <a:p>
            <a:r>
              <a:rPr lang="en-GB" sz="2400" smtClean="0"/>
              <a:t>MULTEX 1984 and The Republic in many languages</a:t>
            </a:r>
          </a:p>
          <a:p>
            <a:r>
              <a:rPr lang="en-GB" sz="2400" smtClean="0"/>
              <a:t>MapTask</a:t>
            </a:r>
          </a:p>
        </p:txBody>
      </p:sp>
    </p:spTree>
    <p:extLst>
      <p:ext uri="{BB962C8B-B14F-4D97-AF65-F5344CB8AC3E}">
        <p14:creationId xmlns:p14="http://schemas.microsoft.com/office/powerpoint/2010/main" val="36458501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685800" y="0"/>
            <a:ext cx="7772400" cy="1143000"/>
          </a:xfrm>
        </p:spPr>
        <p:txBody>
          <a:bodyPr/>
          <a:lstStyle/>
          <a:p>
            <a:r>
              <a:rPr lang="en-US" altLang="zh-CN" smtClean="0"/>
              <a:t>Paradigms</a:t>
            </a:r>
          </a:p>
        </p:txBody>
      </p:sp>
      <p:sp>
        <p:nvSpPr>
          <p:cNvPr id="90116" name="Rectangle 3"/>
          <p:cNvSpPr>
            <a:spLocks noGrp="1" noChangeArrowheads="1"/>
          </p:cNvSpPr>
          <p:nvPr>
            <p:ph type="body" idx="1"/>
          </p:nvPr>
        </p:nvSpPr>
        <p:spPr>
          <a:xfrm>
            <a:off x="152400" y="1752600"/>
            <a:ext cx="8534400" cy="4648200"/>
          </a:xfrm>
        </p:spPr>
        <p:txBody>
          <a:bodyPr/>
          <a:lstStyle/>
          <a:p>
            <a:pPr>
              <a:lnSpc>
                <a:spcPct val="90000"/>
              </a:lnSpc>
            </a:pPr>
            <a:r>
              <a:rPr lang="en-US" altLang="zh-CN" sz="2400" smtClean="0"/>
              <a:t>In particular..</a:t>
            </a:r>
          </a:p>
          <a:p>
            <a:pPr lvl="1">
              <a:lnSpc>
                <a:spcPct val="90000"/>
              </a:lnSpc>
            </a:pPr>
            <a:r>
              <a:rPr lang="en-US" altLang="zh-CN" sz="2200" smtClean="0"/>
              <a:t>State-space search</a:t>
            </a:r>
          </a:p>
          <a:p>
            <a:pPr lvl="2">
              <a:lnSpc>
                <a:spcPct val="90000"/>
              </a:lnSpc>
            </a:pPr>
            <a:r>
              <a:rPr lang="en-US" altLang="zh-CN" sz="2100" smtClean="0"/>
              <a:t>To manage the problem of making choices during processing when we lack the information needed to make the right choice</a:t>
            </a:r>
          </a:p>
          <a:p>
            <a:pPr lvl="1">
              <a:lnSpc>
                <a:spcPct val="90000"/>
              </a:lnSpc>
            </a:pPr>
            <a:r>
              <a:rPr lang="en-US" altLang="zh-CN" sz="2200" smtClean="0"/>
              <a:t>Dynamic programming</a:t>
            </a:r>
          </a:p>
          <a:p>
            <a:pPr lvl="2">
              <a:lnSpc>
                <a:spcPct val="90000"/>
              </a:lnSpc>
            </a:pPr>
            <a:r>
              <a:rPr lang="en-US" altLang="zh-CN" sz="2100" smtClean="0"/>
              <a:t>To avoid having to redo work during the course of a state-space search</a:t>
            </a:r>
          </a:p>
          <a:p>
            <a:pPr lvl="3">
              <a:lnSpc>
                <a:spcPct val="90000"/>
              </a:lnSpc>
            </a:pPr>
            <a:r>
              <a:rPr lang="en-US" altLang="zh-CN" sz="1800" smtClean="0"/>
              <a:t>CKY, Earley, Minimum Edit Distance, Viterbi, Baum-Welch</a:t>
            </a:r>
          </a:p>
          <a:p>
            <a:pPr lvl="1">
              <a:lnSpc>
                <a:spcPct val="90000"/>
              </a:lnSpc>
            </a:pPr>
            <a:r>
              <a:rPr lang="en-US" altLang="zh-CN" sz="2200" smtClean="0"/>
              <a:t>Classifiers</a:t>
            </a:r>
          </a:p>
          <a:p>
            <a:pPr lvl="2">
              <a:lnSpc>
                <a:spcPct val="90000"/>
              </a:lnSpc>
            </a:pPr>
            <a:r>
              <a:rPr lang="en-US" altLang="zh-CN" sz="2100" smtClean="0"/>
              <a:t>Machine learning based classifiers that are trained to make decisions based on features extracted from the local context</a:t>
            </a:r>
          </a:p>
        </p:txBody>
      </p:sp>
    </p:spTree>
    <p:extLst>
      <p:ext uri="{BB962C8B-B14F-4D97-AF65-F5344CB8AC3E}">
        <p14:creationId xmlns:p14="http://schemas.microsoft.com/office/powerpoint/2010/main" val="42170565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r>
              <a:rPr lang="en-US" altLang="en-US" sz="3800" smtClean="0"/>
              <a:t>Information Units of Interest - Examples</a:t>
            </a:r>
            <a:endParaRPr lang="en-US" altLang="he-IL" sz="3800" smtClean="0"/>
          </a:p>
        </p:txBody>
      </p:sp>
      <p:sp>
        <p:nvSpPr>
          <p:cNvPr id="91140" name="Rectangle 3"/>
          <p:cNvSpPr>
            <a:spLocks noGrp="1" noChangeArrowheads="1"/>
          </p:cNvSpPr>
          <p:nvPr>
            <p:ph type="body" idx="1"/>
          </p:nvPr>
        </p:nvSpPr>
        <p:spPr>
          <a:xfrm>
            <a:off x="685800" y="1371600"/>
            <a:ext cx="8001000" cy="4876800"/>
          </a:xfrm>
        </p:spPr>
        <p:txBody>
          <a:bodyPr/>
          <a:lstStyle/>
          <a:p>
            <a:r>
              <a:rPr lang="en-US" altLang="he-IL" smtClean="0">
                <a:cs typeface="Miriam" pitchFamily="34" charset="-79"/>
              </a:rPr>
              <a:t>Explicit units:</a:t>
            </a:r>
            <a:endParaRPr lang="en-US" altLang="he-IL" smtClean="0">
              <a:latin typeface="Miriam" pitchFamily="34" charset="-79"/>
              <a:cs typeface="Miriam" pitchFamily="34" charset="-79"/>
            </a:endParaRPr>
          </a:p>
          <a:p>
            <a:pPr lvl="1"/>
            <a:r>
              <a:rPr lang="en-US" altLang="he-IL" smtClean="0">
                <a:cs typeface="Miriam" pitchFamily="34" charset="-79"/>
              </a:rPr>
              <a:t>Documents</a:t>
            </a:r>
          </a:p>
          <a:p>
            <a:pPr lvl="1"/>
            <a:r>
              <a:rPr lang="en-US" altLang="he-IL" smtClean="0">
                <a:cs typeface="Miriam" pitchFamily="34" charset="-79"/>
              </a:rPr>
              <a:t>Lexical units: words, terms (surface/base form)</a:t>
            </a:r>
          </a:p>
          <a:p>
            <a:r>
              <a:rPr lang="en-US" altLang="he-IL" smtClean="0">
                <a:cs typeface="Miriam" pitchFamily="34" charset="-79"/>
              </a:rPr>
              <a:t>Implicit (hidden) units:</a:t>
            </a:r>
            <a:endParaRPr lang="en-US" altLang="he-IL" smtClean="0">
              <a:latin typeface="Miriam" pitchFamily="34" charset="-79"/>
              <a:cs typeface="Miriam" pitchFamily="34" charset="-79"/>
            </a:endParaRPr>
          </a:p>
          <a:p>
            <a:pPr lvl="1"/>
            <a:r>
              <a:rPr lang="en-US" altLang="he-IL" smtClean="0">
                <a:cs typeface="Miriam" pitchFamily="34" charset="-79"/>
              </a:rPr>
              <a:t>Word senses, name types</a:t>
            </a:r>
          </a:p>
          <a:p>
            <a:pPr lvl="1"/>
            <a:r>
              <a:rPr lang="en-US" altLang="he-IL" smtClean="0">
                <a:cs typeface="Miriam" pitchFamily="34" charset="-79"/>
              </a:rPr>
              <a:t>Document categories</a:t>
            </a:r>
          </a:p>
          <a:p>
            <a:pPr lvl="1"/>
            <a:r>
              <a:rPr lang="en-US" altLang="he-IL" smtClean="0">
                <a:cs typeface="Miriam" pitchFamily="34" charset="-79"/>
              </a:rPr>
              <a:t>Lexical syntactic units: part of speech tags</a:t>
            </a:r>
          </a:p>
          <a:p>
            <a:pPr lvl="1"/>
            <a:r>
              <a:rPr lang="en-US" altLang="he-IL" smtClean="0">
                <a:cs typeface="Miriam" pitchFamily="34" charset="-79"/>
              </a:rPr>
              <a:t>Syntactic relationships between words – parsing</a:t>
            </a:r>
          </a:p>
          <a:p>
            <a:pPr lvl="1"/>
            <a:r>
              <a:rPr lang="en-US" altLang="en-US" smtClean="0">
                <a:cs typeface="Miriam" pitchFamily="34" charset="-79"/>
              </a:rPr>
              <a:t>Semantic relationships</a:t>
            </a:r>
            <a:endParaRPr lang="en-US" altLang="en-US" smtClean="0"/>
          </a:p>
        </p:txBody>
      </p:sp>
    </p:spTree>
    <p:extLst>
      <p:ext uri="{BB962C8B-B14F-4D97-AF65-F5344CB8AC3E}">
        <p14:creationId xmlns:p14="http://schemas.microsoft.com/office/powerpoint/2010/main" val="2099457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381000" y="609600"/>
            <a:ext cx="8382000" cy="1143000"/>
          </a:xfrm>
        </p:spPr>
        <p:txBody>
          <a:bodyPr/>
          <a:lstStyle/>
          <a:p>
            <a:r>
              <a:rPr lang="en-US" altLang="he-IL" smtClean="0"/>
              <a:t>Data and Representations</a:t>
            </a:r>
          </a:p>
        </p:txBody>
      </p:sp>
      <p:sp>
        <p:nvSpPr>
          <p:cNvPr id="92164" name="Rectangle 3"/>
          <p:cNvSpPr>
            <a:spLocks noGrp="1" noChangeArrowheads="1"/>
          </p:cNvSpPr>
          <p:nvPr>
            <p:ph type="body" idx="1"/>
          </p:nvPr>
        </p:nvSpPr>
        <p:spPr/>
        <p:txBody>
          <a:bodyPr/>
          <a:lstStyle/>
          <a:p>
            <a:r>
              <a:rPr lang="en-US" altLang="he-IL" smtClean="0"/>
              <a:t>Frequencies of units</a:t>
            </a:r>
          </a:p>
          <a:p>
            <a:r>
              <a:rPr lang="en-US" altLang="he-IL" smtClean="0"/>
              <a:t>Co-occurrence frequencies</a:t>
            </a:r>
          </a:p>
          <a:p>
            <a:pPr lvl="1"/>
            <a:r>
              <a:rPr lang="en-US" altLang="he-IL" smtClean="0"/>
              <a:t>Between all relevant types of units (term-doc, term-term, term-category, sense-term, etc.)</a:t>
            </a:r>
          </a:p>
          <a:p>
            <a:r>
              <a:rPr lang="en-US" altLang="he-IL" smtClean="0"/>
              <a:t>Different representations and modeling</a:t>
            </a:r>
          </a:p>
          <a:p>
            <a:pPr lvl="1"/>
            <a:r>
              <a:rPr lang="en-US" altLang="he-IL" smtClean="0"/>
              <a:t>Sequences</a:t>
            </a:r>
          </a:p>
          <a:p>
            <a:pPr lvl="1"/>
            <a:r>
              <a:rPr lang="en-US" altLang="he-IL" smtClean="0"/>
              <a:t>Feature sets/vectors (sparse)</a:t>
            </a:r>
          </a:p>
          <a:p>
            <a:pPr lvl="1"/>
            <a:endParaRPr lang="en-US" altLang="he-IL" smtClean="0"/>
          </a:p>
        </p:txBody>
      </p:sp>
    </p:spTree>
    <p:extLst>
      <p:ext uri="{BB962C8B-B14F-4D97-AF65-F5344CB8AC3E}">
        <p14:creationId xmlns:p14="http://schemas.microsoft.com/office/powerpoint/2010/main" val="1345437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r>
              <a:rPr lang="en-US" altLang="zh-CN" sz="4000" smtClean="0">
                <a:latin typeface="Verdana" pitchFamily="34" charset="0"/>
              </a:rPr>
              <a:t>Learning Methods for NLP</a:t>
            </a:r>
            <a:endParaRPr lang="en-US" altLang="he-IL" sz="4000" smtClean="0">
              <a:latin typeface="Verdana" pitchFamily="34" charset="0"/>
            </a:endParaRPr>
          </a:p>
        </p:txBody>
      </p:sp>
      <p:sp>
        <p:nvSpPr>
          <p:cNvPr id="93188" name="Rectangle 3"/>
          <p:cNvSpPr>
            <a:spLocks noGrp="1" noChangeArrowheads="1"/>
          </p:cNvSpPr>
          <p:nvPr>
            <p:ph type="body" idx="1"/>
          </p:nvPr>
        </p:nvSpPr>
        <p:spPr>
          <a:xfrm>
            <a:off x="762000" y="1600200"/>
            <a:ext cx="7772400" cy="4572000"/>
          </a:xfrm>
        </p:spPr>
        <p:txBody>
          <a:bodyPr/>
          <a:lstStyle/>
          <a:p>
            <a:pPr>
              <a:lnSpc>
                <a:spcPct val="90000"/>
              </a:lnSpc>
            </a:pPr>
            <a:r>
              <a:rPr lang="en-US" altLang="he-IL" b="1" smtClean="0"/>
              <a:t>Supervised</a:t>
            </a:r>
            <a:r>
              <a:rPr lang="en-US" altLang="he-IL" smtClean="0"/>
              <a:t>: identify hidden units (concepts) of explicit units</a:t>
            </a:r>
          </a:p>
          <a:p>
            <a:pPr lvl="1">
              <a:lnSpc>
                <a:spcPct val="90000"/>
              </a:lnSpc>
            </a:pPr>
            <a:r>
              <a:rPr lang="en-US" altLang="he-IL" smtClean="0"/>
              <a:t>Syntactic analysis, word sense disambiguation, name classification, relations, categorization, …</a:t>
            </a:r>
          </a:p>
          <a:p>
            <a:pPr lvl="1">
              <a:lnSpc>
                <a:spcPct val="90000"/>
              </a:lnSpc>
            </a:pPr>
            <a:r>
              <a:rPr lang="en-US" altLang="he-IL" smtClean="0"/>
              <a:t>Trained from labeled data</a:t>
            </a:r>
          </a:p>
          <a:p>
            <a:pPr>
              <a:lnSpc>
                <a:spcPct val="90000"/>
              </a:lnSpc>
            </a:pPr>
            <a:r>
              <a:rPr lang="en-US" altLang="he-IL" b="1" smtClean="0"/>
              <a:t>Unsupervised</a:t>
            </a:r>
            <a:r>
              <a:rPr lang="en-US" altLang="he-IL" smtClean="0"/>
              <a:t>:  identify relationships and properties of explicit units (terms,  docs)</a:t>
            </a:r>
          </a:p>
          <a:p>
            <a:pPr lvl="1">
              <a:lnSpc>
                <a:spcPct val="90000"/>
              </a:lnSpc>
            </a:pPr>
            <a:r>
              <a:rPr lang="en-US" altLang="he-IL" smtClean="0"/>
              <a:t>Association, topicality, similarity, clustering</a:t>
            </a:r>
          </a:p>
          <a:p>
            <a:pPr lvl="1">
              <a:lnSpc>
                <a:spcPct val="90000"/>
              </a:lnSpc>
            </a:pPr>
            <a:r>
              <a:rPr lang="en-US" altLang="he-IL" smtClean="0"/>
              <a:t>Without labeled data</a:t>
            </a:r>
          </a:p>
          <a:p>
            <a:pPr>
              <a:lnSpc>
                <a:spcPct val="90000"/>
              </a:lnSpc>
            </a:pPr>
            <a:r>
              <a:rPr lang="en-US" altLang="he-IL" smtClean="0"/>
              <a:t>Semi-supervised: Combinations</a:t>
            </a:r>
          </a:p>
        </p:txBody>
      </p:sp>
    </p:spTree>
    <p:extLst>
      <p:ext uri="{BB962C8B-B14F-4D97-AF65-F5344CB8AC3E}">
        <p14:creationId xmlns:p14="http://schemas.microsoft.com/office/powerpoint/2010/main" val="291667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p:txBody>
          <a:bodyPr anchor="b"/>
          <a:lstStyle/>
          <a:p>
            <a:r>
              <a:rPr lang="en-US" altLang="zh-CN" smtClean="0"/>
              <a:t>Assignments</a:t>
            </a:r>
          </a:p>
        </p:txBody>
      </p:sp>
      <p:sp>
        <p:nvSpPr>
          <p:cNvPr id="9220" name="Rectangle 3"/>
          <p:cNvSpPr>
            <a:spLocks noGrp="1" noChangeArrowheads="1"/>
          </p:cNvSpPr>
          <p:nvPr>
            <p:ph type="body" idx="4294967295"/>
          </p:nvPr>
        </p:nvSpPr>
        <p:spPr>
          <a:xfrm>
            <a:off x="684213" y="1628775"/>
            <a:ext cx="8840787" cy="4530725"/>
          </a:xfrm>
        </p:spPr>
        <p:txBody>
          <a:bodyPr>
            <a:normAutofit lnSpcReduction="10000"/>
          </a:bodyPr>
          <a:lstStyle/>
          <a:p>
            <a:r>
              <a:rPr lang="en-US" altLang="zh-CN" sz="2000" dirty="0" smtClean="0"/>
              <a:t>Written assignments will involve linguistics, math, and careful thinking</a:t>
            </a:r>
          </a:p>
          <a:p>
            <a:r>
              <a:rPr lang="en-US" altLang="zh-CN" sz="2000" dirty="0" smtClean="0"/>
              <a:t>Programming assignments: all of the above plus programming</a:t>
            </a:r>
          </a:p>
          <a:p>
            <a:pPr marL="685800" lvl="1" indent="-228600"/>
            <a:r>
              <a:rPr lang="en-US" altLang="zh-CN" sz="2000" dirty="0" smtClean="0"/>
              <a:t>Expect the programming assignments to take more time than the written assignments</a:t>
            </a:r>
          </a:p>
          <a:p>
            <a:r>
              <a:rPr lang="en-US" altLang="zh-CN" sz="2000" dirty="0" smtClean="0"/>
              <a:t>Final projects are up to your own devising</a:t>
            </a:r>
          </a:p>
          <a:p>
            <a:pPr lvl="1">
              <a:lnSpc>
                <a:spcPct val="90000"/>
              </a:lnSpc>
            </a:pPr>
            <a:r>
              <a:rPr lang="en-US" altLang="zh-CN" dirty="0"/>
              <a:t>A good literature survey, or</a:t>
            </a:r>
          </a:p>
          <a:p>
            <a:pPr lvl="1">
              <a:lnSpc>
                <a:spcPct val="90000"/>
              </a:lnSpc>
            </a:pPr>
            <a:r>
              <a:rPr lang="en-US" altLang="zh-CN" dirty="0"/>
              <a:t>An implementation of some novel and interesting research </a:t>
            </a:r>
            <a:r>
              <a:rPr lang="en-US" altLang="zh-CN" dirty="0" smtClean="0"/>
              <a:t>idea</a:t>
            </a:r>
            <a:endParaRPr lang="en-US" altLang="zh-CN" sz="1600" dirty="0" smtClean="0"/>
          </a:p>
          <a:p>
            <a:pPr marL="685800" lvl="1" indent="-228600"/>
            <a:r>
              <a:rPr lang="en-US" altLang="zh-CN" sz="2000" dirty="0" smtClean="0"/>
              <a:t>You’ll need to come up with:</a:t>
            </a:r>
          </a:p>
          <a:p>
            <a:pPr marL="1028700" lvl="2"/>
            <a:r>
              <a:rPr lang="en-US" altLang="zh-CN" sz="1900" dirty="0" smtClean="0"/>
              <a:t>a </a:t>
            </a:r>
            <a:r>
              <a:rPr lang="en-US" altLang="zh-CN" sz="1900" i="1" dirty="0" smtClean="0"/>
              <a:t>model;</a:t>
            </a:r>
            <a:endParaRPr lang="en-US" altLang="zh-CN" sz="1900" dirty="0" smtClean="0"/>
          </a:p>
          <a:p>
            <a:pPr marL="1028700" lvl="2"/>
            <a:r>
              <a:rPr lang="en-US" altLang="zh-CN" sz="1900" i="1" dirty="0" smtClean="0"/>
              <a:t>data</a:t>
            </a:r>
            <a:r>
              <a:rPr lang="en-US" altLang="zh-CN" sz="1900" dirty="0" smtClean="0"/>
              <a:t> to examine;</a:t>
            </a:r>
          </a:p>
          <a:p>
            <a:pPr marL="1028700" lvl="2"/>
            <a:r>
              <a:rPr lang="en-US" altLang="zh-CN" sz="1900" dirty="0" smtClean="0"/>
              <a:t>and a computer </a:t>
            </a:r>
            <a:r>
              <a:rPr lang="en-US" altLang="zh-CN" sz="1900" i="1" dirty="0" smtClean="0"/>
              <a:t>implementation</a:t>
            </a:r>
            <a:r>
              <a:rPr lang="en-US" altLang="zh-CN" sz="1900" dirty="0" smtClean="0"/>
              <a:t> of the model, fit to the data</a:t>
            </a:r>
          </a:p>
          <a:p>
            <a:pPr marL="685800" lvl="1" indent="-228600"/>
            <a:r>
              <a:rPr lang="en-US" altLang="zh-CN" sz="2000" dirty="0" smtClean="0"/>
              <a:t>Start thinking about the project early, and start working on it early</a:t>
            </a:r>
          </a:p>
          <a:p>
            <a:pPr marL="685800" lvl="1" indent="-228600"/>
            <a:r>
              <a:rPr lang="en-US" altLang="zh-CN" sz="2000" i="1" dirty="0" smtClean="0"/>
              <a:t>collaboration is encouraged</a:t>
            </a:r>
            <a:endParaRPr lang="en-US" altLang="zh-CN" sz="2000" dirty="0" smtClean="0"/>
          </a:p>
          <a:p>
            <a:pPr marL="685800" lvl="1" indent="-228600"/>
            <a:endParaRPr lang="en-US" altLang="zh-CN" sz="2000" dirty="0" smtClean="0"/>
          </a:p>
        </p:txBody>
      </p:sp>
    </p:spTree>
    <p:extLst>
      <p:ext uri="{BB962C8B-B14F-4D97-AF65-F5344CB8AC3E}">
        <p14:creationId xmlns:p14="http://schemas.microsoft.com/office/powerpoint/2010/main" val="1389451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685800" y="76200"/>
            <a:ext cx="7772400" cy="1143000"/>
          </a:xfrm>
        </p:spPr>
        <p:txBody>
          <a:bodyPr/>
          <a:lstStyle/>
          <a:p>
            <a:r>
              <a:rPr lang="en-US" altLang="zh-CN" sz="3400" smtClean="0"/>
              <a:t>Avoiding/Reducing Manual Labeling</a:t>
            </a:r>
            <a:endParaRPr lang="en-US" sz="3400" smtClean="0"/>
          </a:p>
        </p:txBody>
      </p:sp>
      <p:sp>
        <p:nvSpPr>
          <p:cNvPr id="94212" name="Rectangle 3"/>
          <p:cNvSpPr>
            <a:spLocks noGrp="1" noChangeArrowheads="1"/>
          </p:cNvSpPr>
          <p:nvPr>
            <p:ph type="body" idx="1"/>
          </p:nvPr>
        </p:nvSpPr>
        <p:spPr>
          <a:xfrm>
            <a:off x="685800" y="1695450"/>
            <a:ext cx="8001000" cy="5410200"/>
          </a:xfrm>
        </p:spPr>
        <p:txBody>
          <a:bodyPr/>
          <a:lstStyle/>
          <a:p>
            <a:pPr>
              <a:lnSpc>
                <a:spcPct val="80000"/>
              </a:lnSpc>
            </a:pPr>
            <a:r>
              <a:rPr lang="en-US" altLang="zh-CN" sz="2400" smtClean="0"/>
              <a:t>Basic supervised setting – examples are annotated manually by labels (sense, text category, part of speech)</a:t>
            </a:r>
          </a:p>
          <a:p>
            <a:pPr>
              <a:lnSpc>
                <a:spcPct val="80000"/>
              </a:lnSpc>
            </a:pPr>
            <a:r>
              <a:rPr lang="en-US" altLang="zh-CN" sz="2400" smtClean="0"/>
              <a:t>Settings in which labeled data can be obtained without manual annotation:</a:t>
            </a:r>
          </a:p>
          <a:p>
            <a:pPr lvl="1">
              <a:lnSpc>
                <a:spcPct val="80000"/>
              </a:lnSpc>
            </a:pPr>
            <a:r>
              <a:rPr lang="en-US" altLang="zh-CN" sz="2200" smtClean="0"/>
              <a:t>Anaphora, target word selection</a:t>
            </a:r>
            <a:br>
              <a:rPr lang="en-US" altLang="zh-CN" sz="2200" smtClean="0"/>
            </a:br>
            <a:r>
              <a:rPr lang="en-US" altLang="zh-CN" sz="2200" i="1" smtClean="0"/>
              <a:t>The system displays the </a:t>
            </a:r>
            <a:r>
              <a:rPr lang="en-US" altLang="zh-CN" sz="2200" i="1" u="sng" smtClean="0"/>
              <a:t>file</a:t>
            </a:r>
            <a:r>
              <a:rPr lang="en-US" altLang="zh-CN" sz="2200" i="1" smtClean="0"/>
              <a:t> on the </a:t>
            </a:r>
            <a:r>
              <a:rPr lang="en-US" altLang="zh-CN" sz="2200" i="1" u="sng" smtClean="0"/>
              <a:t>monitor</a:t>
            </a:r>
            <a:r>
              <a:rPr lang="en-US" altLang="zh-CN" sz="2200" i="1" smtClean="0"/>
              <a:t> and prints </a:t>
            </a:r>
            <a:r>
              <a:rPr lang="en-US" altLang="zh-CN" sz="2200" b="1" i="1" smtClean="0"/>
              <a:t>it</a:t>
            </a:r>
            <a:r>
              <a:rPr lang="en-US" altLang="zh-CN" sz="2200" i="1" smtClean="0"/>
              <a:t>.</a:t>
            </a:r>
            <a:br>
              <a:rPr lang="en-US" altLang="zh-CN" sz="2200" i="1" smtClean="0"/>
            </a:br>
            <a:endParaRPr lang="en-US" altLang="zh-CN" sz="2200" smtClean="0"/>
          </a:p>
          <a:p>
            <a:pPr>
              <a:lnSpc>
                <a:spcPct val="80000"/>
              </a:lnSpc>
            </a:pPr>
            <a:r>
              <a:rPr lang="en-US" altLang="zh-CN" sz="2400" smtClean="0"/>
              <a:t>Unsupervised/Semi-supervised Learning approaches</a:t>
            </a:r>
            <a:br>
              <a:rPr lang="en-US" altLang="zh-CN" sz="2400" smtClean="0"/>
            </a:br>
            <a:r>
              <a:rPr lang="en-US" altLang="zh-CN" sz="2400" smtClean="0"/>
              <a:t/>
            </a:r>
            <a:br>
              <a:rPr lang="en-US" altLang="zh-CN" sz="2400" smtClean="0"/>
            </a:br>
            <a:r>
              <a:rPr lang="en-US" altLang="zh-CN" sz="2400" smtClean="0">
                <a:sym typeface="Wingdings" pitchFamily="2" charset="2"/>
              </a:rPr>
              <a:t></a:t>
            </a:r>
            <a:r>
              <a:rPr lang="en-US" altLang="zh-CN" sz="2400" smtClean="0"/>
              <a:t>Sometimes referred as unsupervised learning, though it actually addresses a supervised task of identifying an externally imposed class (“unsupervised” training)</a:t>
            </a:r>
            <a:endParaRPr lang="en-US" sz="2400" smtClean="0"/>
          </a:p>
        </p:txBody>
      </p:sp>
    </p:spTree>
    <p:extLst>
      <p:ext uri="{BB962C8B-B14F-4D97-AF65-F5344CB8AC3E}">
        <p14:creationId xmlns:p14="http://schemas.microsoft.com/office/powerpoint/2010/main" val="5088693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r>
              <a:rPr lang="en-US" altLang="zh-CN" dirty="0" smtClean="0"/>
              <a:t>Introduction to Watson</a:t>
            </a:r>
          </a:p>
          <a:p>
            <a:r>
              <a:rPr lang="en-US" altLang="zh-CN" dirty="0" smtClean="0"/>
              <a:t>Watson in NLP View</a:t>
            </a:r>
          </a:p>
          <a:p>
            <a:r>
              <a:rPr lang="en-US" altLang="zh-CN" dirty="0" smtClean="0"/>
              <a:t>Machine Learning for NLP</a:t>
            </a:r>
          </a:p>
          <a:p>
            <a:pPr>
              <a:buFont typeface="Wingdings" pitchFamily="2" charset="2"/>
              <a:buChar char="Ø"/>
            </a:pPr>
            <a:r>
              <a:rPr lang="en-US" altLang="zh-CN" dirty="0" smtClean="0"/>
              <a:t>Why NLP is Hard</a:t>
            </a:r>
          </a:p>
        </p:txBody>
      </p:sp>
    </p:spTree>
    <p:extLst>
      <p:ext uri="{BB962C8B-B14F-4D97-AF65-F5344CB8AC3E}">
        <p14:creationId xmlns:p14="http://schemas.microsoft.com/office/powerpoint/2010/main" val="3630308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lang="en-US" altLang="zh-CN" sz="3600" smtClean="0">
                <a:latin typeface="Verdana" pitchFamily="34" charset="0"/>
              </a:rPr>
              <a:t>Why NLP is Difficult: Ambiguity</a:t>
            </a:r>
            <a:endParaRPr lang="en-US" altLang="zh-CN" sz="3800" smtClean="0"/>
          </a:p>
        </p:txBody>
      </p:sp>
      <p:sp>
        <p:nvSpPr>
          <p:cNvPr id="434179" name="Rectangle 3"/>
          <p:cNvSpPr>
            <a:spLocks noGrp="1" noChangeArrowheads="1"/>
          </p:cNvSpPr>
          <p:nvPr>
            <p:ph type="body" idx="1"/>
          </p:nvPr>
        </p:nvSpPr>
        <p:spPr>
          <a:xfrm>
            <a:off x="685800" y="1552575"/>
            <a:ext cx="8458200" cy="4572000"/>
          </a:xfrm>
        </p:spPr>
        <p:txBody>
          <a:bodyPr/>
          <a:lstStyle/>
          <a:p>
            <a:r>
              <a:rPr lang="en-US" altLang="zh-CN" smtClean="0"/>
              <a:t>Favorite Headlines</a:t>
            </a:r>
          </a:p>
          <a:p>
            <a:pPr lvl="1"/>
            <a:r>
              <a:rPr lang="en-US" altLang="zh-CN" smtClean="0"/>
              <a:t>Teacher Strikes Idle Kids</a:t>
            </a:r>
          </a:p>
          <a:p>
            <a:pPr lvl="1"/>
            <a:r>
              <a:rPr lang="en-US" altLang="zh-CN" smtClean="0"/>
              <a:t>Stolen Painting Found by Tree</a:t>
            </a:r>
          </a:p>
          <a:p>
            <a:pPr lvl="1"/>
            <a:r>
              <a:rPr lang="en-US" altLang="zh-CN" smtClean="0"/>
              <a:t>Kids Make Nutritious Snacks</a:t>
            </a:r>
          </a:p>
          <a:p>
            <a:pPr lvl="1"/>
            <a:r>
              <a:rPr lang="en-US" altLang="zh-CN" smtClean="0"/>
              <a:t>Local HS Dropouts Cut in Half</a:t>
            </a:r>
          </a:p>
          <a:p>
            <a:pPr lvl="1"/>
            <a:r>
              <a:rPr lang="en-US" altLang="zh-CN" smtClean="0"/>
              <a:t>Red Tape Holds Up New Bridges</a:t>
            </a:r>
          </a:p>
          <a:p>
            <a:pPr lvl="1"/>
            <a:r>
              <a:rPr lang="en-US" altLang="zh-CN" smtClean="0"/>
              <a:t>Man Struck by Lightning Faces Battery Charge</a:t>
            </a:r>
          </a:p>
          <a:p>
            <a:pPr lvl="1"/>
            <a:r>
              <a:rPr lang="en-US" altLang="zh-CN" smtClean="0"/>
              <a:t>Hospitals Are Sued by 7 Foot Doctors</a:t>
            </a:r>
          </a:p>
          <a:p>
            <a:pPr lvl="1"/>
            <a:endParaRPr lang="en-US" altLang="zh-CN" smtClean="0"/>
          </a:p>
        </p:txBody>
      </p:sp>
    </p:spTree>
    <p:extLst>
      <p:ext uri="{BB962C8B-B14F-4D97-AF65-F5344CB8AC3E}">
        <p14:creationId xmlns:p14="http://schemas.microsoft.com/office/powerpoint/2010/main" val="3554075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4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34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341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34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341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417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417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34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754063" y="247650"/>
            <a:ext cx="7756525" cy="1143000"/>
          </a:xfrm>
        </p:spPr>
        <p:txBody>
          <a:bodyPr>
            <a:normAutofit fontScale="90000"/>
          </a:bodyPr>
          <a:lstStyle/>
          <a:p>
            <a:r>
              <a:rPr lang="en-US" altLang="zh-CN" sz="3600" smtClean="0">
                <a:latin typeface="Verdana" pitchFamily="34" charset="0"/>
              </a:rPr>
              <a:t>How can a machine understand these differences?</a:t>
            </a:r>
          </a:p>
        </p:txBody>
      </p:sp>
      <p:sp>
        <p:nvSpPr>
          <p:cNvPr id="436227" name="Rectangle 3"/>
          <p:cNvSpPr>
            <a:spLocks noGrp="1" noChangeArrowheads="1"/>
          </p:cNvSpPr>
          <p:nvPr>
            <p:ph type="body" idx="1"/>
          </p:nvPr>
        </p:nvSpPr>
        <p:spPr>
          <a:xfrm>
            <a:off x="0" y="1314450"/>
            <a:ext cx="8686800" cy="4572000"/>
          </a:xfrm>
        </p:spPr>
        <p:txBody>
          <a:bodyPr/>
          <a:lstStyle/>
          <a:p>
            <a:pPr lvl="1"/>
            <a:endParaRPr lang="en-US" altLang="zh-CN" smtClean="0"/>
          </a:p>
          <a:p>
            <a:pPr lvl="1"/>
            <a:r>
              <a:rPr lang="en-US" altLang="zh-CN" smtClean="0"/>
              <a:t>Get the cat with the gloves.</a:t>
            </a:r>
          </a:p>
          <a:p>
            <a:pPr lvl="1"/>
            <a:endParaRPr lang="en-US" altLang="zh-CN" smtClean="0"/>
          </a:p>
          <a:p>
            <a:pPr lvl="1"/>
            <a:endParaRPr lang="en-US" altLang="zh-CN" smtClean="0"/>
          </a:p>
          <a:p>
            <a:pPr lvl="1"/>
            <a:endParaRPr lang="en-US" altLang="zh-CN" smtClean="0"/>
          </a:p>
        </p:txBody>
      </p:sp>
      <p:pic>
        <p:nvPicPr>
          <p:cNvPr id="436228" name="Picture 4" descr="catglov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2247900"/>
            <a:ext cx="28003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6229" name="Picture 5" descr="catglov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78300"/>
            <a:ext cx="3048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6230" name="Picture 6" descr="catglov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225" y="3078163"/>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66197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6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62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6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6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r>
              <a:rPr lang="en-US" altLang="zh-CN" sz="3600" smtClean="0">
                <a:latin typeface="Verdana" pitchFamily="34" charset="0"/>
              </a:rPr>
              <a:t>Ambiguity</a:t>
            </a:r>
          </a:p>
        </p:txBody>
      </p:sp>
      <p:sp>
        <p:nvSpPr>
          <p:cNvPr id="80900" name="Rectangle 3"/>
          <p:cNvSpPr>
            <a:spLocks noGrp="1" noChangeArrowheads="1"/>
          </p:cNvSpPr>
          <p:nvPr>
            <p:ph type="body" idx="1"/>
          </p:nvPr>
        </p:nvSpPr>
        <p:spPr/>
        <p:txBody>
          <a:bodyPr/>
          <a:lstStyle/>
          <a:p>
            <a:r>
              <a:rPr lang="en-US" altLang="zh-CN" smtClean="0"/>
              <a:t>Computational linguists are obsessed with ambiguity</a:t>
            </a:r>
          </a:p>
          <a:p>
            <a:r>
              <a:rPr lang="en-US" altLang="zh-CN" smtClean="0"/>
              <a:t>Ambiguity is a fundamental problem of computational linguistics</a:t>
            </a:r>
          </a:p>
          <a:p>
            <a:r>
              <a:rPr lang="en-US" altLang="zh-CN" smtClean="0"/>
              <a:t>Resolving ambiguity is a crucial goal</a:t>
            </a:r>
          </a:p>
        </p:txBody>
      </p:sp>
    </p:spTree>
    <p:extLst>
      <p:ext uri="{BB962C8B-B14F-4D97-AF65-F5344CB8AC3E}">
        <p14:creationId xmlns:p14="http://schemas.microsoft.com/office/powerpoint/2010/main" val="2557838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914400" y="228600"/>
            <a:ext cx="8229600" cy="1139825"/>
          </a:xfrm>
        </p:spPr>
        <p:txBody>
          <a:bodyPr/>
          <a:lstStyle/>
          <a:p>
            <a:pPr eaLnBrk="1" hangingPunct="1"/>
            <a:r>
              <a:rPr lang="en-US" altLang="zh-CN" sz="3000" smtClean="0">
                <a:ea typeface="宋体" pitchFamily="2" charset="-122"/>
              </a:rPr>
              <a:t>Need Cross-source Linking to Reduce Uncertainty</a:t>
            </a:r>
          </a:p>
        </p:txBody>
      </p:sp>
      <p:sp>
        <p:nvSpPr>
          <p:cNvPr id="31748" name="Rectangle 3"/>
          <p:cNvSpPr>
            <a:spLocks noGrp="1" noChangeArrowheads="1"/>
          </p:cNvSpPr>
          <p:nvPr>
            <p:ph type="body" idx="4294967295"/>
          </p:nvPr>
        </p:nvSpPr>
        <p:spPr>
          <a:xfrm>
            <a:off x="188913" y="1066800"/>
            <a:ext cx="8955087" cy="5275263"/>
          </a:xfrm>
        </p:spPr>
        <p:txBody>
          <a:bodyPr/>
          <a:lstStyle/>
          <a:p>
            <a:pPr eaLnBrk="1" hangingPunct="1">
              <a:lnSpc>
                <a:spcPct val="80000"/>
              </a:lnSpc>
            </a:pPr>
            <a:r>
              <a:rPr lang="en-US" altLang="zh-CN" sz="2400" smtClean="0">
                <a:ea typeface="宋体" pitchFamily="2" charset="-122"/>
              </a:rPr>
              <a:t>Medical Domain: 33% of abbreviations are ambiguous (Liu et al., 2001), major source of errors in medical NLP (Friedman et al., 2001)</a:t>
            </a: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endParaRPr lang="en-US" altLang="zh-CN" sz="2400" smtClean="0">
              <a:ea typeface="宋体" pitchFamily="2" charset="-122"/>
            </a:endParaRPr>
          </a:p>
          <a:p>
            <a:pPr eaLnBrk="1" hangingPunct="1">
              <a:lnSpc>
                <a:spcPct val="80000"/>
              </a:lnSpc>
            </a:pPr>
            <a:r>
              <a:rPr lang="en-US" altLang="zh-CN" sz="2200" smtClean="0">
                <a:ea typeface="宋体" pitchFamily="2" charset="-122"/>
              </a:rPr>
              <a:t>Military Domain</a:t>
            </a:r>
          </a:p>
          <a:p>
            <a:pPr marL="762000" lvl="1" indent="-304800" eaLnBrk="1" hangingPunct="1">
              <a:lnSpc>
                <a:spcPct val="80000"/>
              </a:lnSpc>
            </a:pPr>
            <a:r>
              <a:rPr lang="en-US" altLang="zh-CN" sz="2000" i="1" smtClean="0">
                <a:ea typeface="宋体" pitchFamily="2" charset="-122"/>
              </a:rPr>
              <a:t>“</a:t>
            </a:r>
            <a:r>
              <a:rPr lang="en-US" altLang="zh-CN" sz="2000" i="1" smtClean="0">
                <a:solidFill>
                  <a:srgbClr val="0000FF"/>
                </a:solidFill>
                <a:ea typeface="宋体" pitchFamily="2" charset="-122"/>
              </a:rPr>
              <a:t>GA ADT 1, USDA, USAID</a:t>
            </a:r>
            <a:r>
              <a:rPr lang="en-US" altLang="zh-CN" sz="2000" i="1" smtClean="0">
                <a:ea typeface="宋体" pitchFamily="2" charset="-122"/>
              </a:rPr>
              <a:t>, Turkish </a:t>
            </a:r>
            <a:r>
              <a:rPr lang="en-US" altLang="zh-CN" sz="2000" i="1" smtClean="0">
                <a:solidFill>
                  <a:srgbClr val="0000FF"/>
                </a:solidFill>
                <a:ea typeface="宋体" pitchFamily="2" charset="-122"/>
              </a:rPr>
              <a:t>PRT</a:t>
            </a:r>
            <a:r>
              <a:rPr lang="en-US" altLang="zh-CN" sz="2000" i="1" smtClean="0">
                <a:ea typeface="宋体" pitchFamily="2" charset="-122"/>
              </a:rPr>
              <a:t>, and the </a:t>
            </a:r>
            <a:r>
              <a:rPr lang="en-US" altLang="zh-CN" sz="2000" i="1" smtClean="0">
                <a:solidFill>
                  <a:srgbClr val="0000FF"/>
                </a:solidFill>
                <a:ea typeface="宋体" pitchFamily="2" charset="-122"/>
              </a:rPr>
              <a:t>DAIL</a:t>
            </a:r>
            <a:r>
              <a:rPr lang="en-US" altLang="zh-CN" sz="2000" i="1" smtClean="0">
                <a:ea typeface="宋体" pitchFamily="2" charset="-122"/>
              </a:rPr>
              <a:t> staff met to create the Wardak Agricultural Steering Committee.</a:t>
            </a:r>
            <a:r>
              <a:rPr lang="en-US" altLang="zh-CN" sz="2000" smtClean="0">
                <a:ea typeface="宋体" pitchFamily="2" charset="-122"/>
              </a:rPr>
              <a:t> “</a:t>
            </a:r>
          </a:p>
          <a:p>
            <a:pPr marL="762000" lvl="1" indent="-304800" eaLnBrk="1" hangingPunct="1">
              <a:lnSpc>
                <a:spcPct val="80000"/>
              </a:lnSpc>
            </a:pPr>
            <a:r>
              <a:rPr lang="en-US" altLang="zh-CN" sz="2200" smtClean="0">
                <a:ea typeface="宋体" pitchFamily="2" charset="-122"/>
              </a:rPr>
              <a:t>“</a:t>
            </a:r>
            <a:r>
              <a:rPr lang="en-US" altLang="zh-CN" sz="2200" i="1" smtClean="0">
                <a:solidFill>
                  <a:srgbClr val="0000FF"/>
                </a:solidFill>
                <a:ea typeface="宋体" pitchFamily="2" charset="-122"/>
              </a:rPr>
              <a:t>DST</a:t>
            </a:r>
            <a:r>
              <a:rPr lang="en-US" altLang="zh-CN" sz="2200" smtClean="0">
                <a:ea typeface="宋体" pitchFamily="2" charset="-122"/>
              </a:rPr>
              <a:t>” = “</a:t>
            </a:r>
            <a:r>
              <a:rPr lang="en-US" altLang="zh-CN" sz="2200" i="1" smtClean="0">
                <a:ea typeface="宋体" pitchFamily="2" charset="-122"/>
              </a:rPr>
              <a:t>District Stability Team</a:t>
            </a:r>
            <a:r>
              <a:rPr lang="en-US" altLang="zh-CN" sz="2200" smtClean="0">
                <a:ea typeface="宋体" pitchFamily="2" charset="-122"/>
              </a:rPr>
              <a:t>” or “</a:t>
            </a:r>
            <a:r>
              <a:rPr lang="en-US" altLang="zh-CN" sz="2200" i="1" smtClean="0">
                <a:ea typeface="宋体" pitchFamily="2" charset="-122"/>
              </a:rPr>
              <a:t>District Sanitation Technician</a:t>
            </a:r>
            <a:r>
              <a:rPr lang="en-US" altLang="zh-CN" sz="2200" smtClean="0">
                <a:ea typeface="宋体" pitchFamily="2" charset="-122"/>
              </a:rPr>
              <a:t>”?</a:t>
            </a:r>
          </a:p>
        </p:txBody>
      </p:sp>
      <p:graphicFrame>
        <p:nvGraphicFramePr>
          <p:cNvPr id="2688015" name="Group 15"/>
          <p:cNvGraphicFramePr>
            <a:graphicFrameLocks noGrp="1"/>
          </p:cNvGraphicFramePr>
          <p:nvPr/>
        </p:nvGraphicFramePr>
        <p:xfrm>
          <a:off x="657225" y="2200275"/>
          <a:ext cx="7848600" cy="2103438"/>
        </p:xfrm>
        <a:graphic>
          <a:graphicData uri="http://schemas.openxmlformats.org/drawingml/2006/table">
            <a:tbl>
              <a:tblPr/>
              <a:tblGrid>
                <a:gridCol w="1098550"/>
                <a:gridCol w="6750050"/>
              </a:tblGrid>
              <a:tr h="9145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RA</a:t>
                      </a:r>
                      <a:endParaRPr kumimoji="0" 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“rheumatoid arthritis”, “tenal artery”, “right atrium”, “right atrial”, “refractory anemia”, “radioactive”, “right arm”, “rheumatic arthritis”,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89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PN</a:t>
                      </a:r>
                      <a:endParaRPr kumimoji="0" 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“Penicillin”; “Pneumonia”; “Polyarteritis”; “Nodosa”; “Peripheral neuropathy”; “Peripheral nerve”; “Polyneuropathy”; “Pyelonephritis”; “Polyneuritis”; “Parenteral nutrition”; “Positional Nystagmus”; “Periarteritis nodosa”, …</a:t>
                      </a:r>
                      <a:endParaRPr kumimoji="0" 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097460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8750" y="1193800"/>
            <a:ext cx="9144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87680" tIns="43840" rIns="87680" bIns="43840">
            <a:spAutoFit/>
          </a:bodyPr>
          <a:lstStyle/>
          <a:p>
            <a:pPr defTabSz="876300">
              <a:tabLst>
                <a:tab pos="163513" algn="l"/>
              </a:tabLst>
            </a:pPr>
            <a:r>
              <a:rPr lang="en-US" sz="900">
                <a:cs typeface="Times New Roman" pitchFamily="18" charset="0"/>
              </a:rPr>
              <a:t> </a:t>
            </a:r>
            <a:endParaRPr lang="en-US" sz="1200">
              <a:cs typeface="Times New Roman" pitchFamily="18" charset="0"/>
            </a:endParaRPr>
          </a:p>
          <a:p>
            <a:pPr defTabSz="876300" eaLnBrk="0" hangingPunct="0">
              <a:tabLst>
                <a:tab pos="163513" algn="l"/>
              </a:tabLst>
            </a:pPr>
            <a:endParaRPr lang="en-US" sz="2300">
              <a:latin typeface="Century Gothic" pitchFamily="34" charset="0"/>
            </a:endParaRPr>
          </a:p>
        </p:txBody>
      </p:sp>
      <p:grpSp>
        <p:nvGrpSpPr>
          <p:cNvPr id="32772" name="Group 38"/>
          <p:cNvGrpSpPr>
            <a:grpSpLocks/>
          </p:cNvGrpSpPr>
          <p:nvPr/>
        </p:nvGrpSpPr>
        <p:grpSpPr bwMode="auto">
          <a:xfrm>
            <a:off x="854075" y="1428750"/>
            <a:ext cx="8042275" cy="4191000"/>
            <a:chOff x="538" y="900"/>
            <a:chExt cx="5066" cy="2640"/>
          </a:xfrm>
        </p:grpSpPr>
        <p:sp>
          <p:nvSpPr>
            <p:cNvPr id="32775" name="Text Box 7"/>
            <p:cNvSpPr txBox="1">
              <a:spLocks noChangeArrowheads="1"/>
            </p:cNvSpPr>
            <p:nvPr/>
          </p:nvSpPr>
          <p:spPr bwMode="auto">
            <a:xfrm>
              <a:off x="1129" y="971"/>
              <a:ext cx="288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87680" tIns="43840" rIns="87680" bIns="43840">
              <a:spAutoFit/>
            </a:bodyPr>
            <a:lstStyle>
              <a:lvl1pPr defTabSz="876300" eaLnBrk="0" hangingPunct="0">
                <a:defRPr>
                  <a:solidFill>
                    <a:schemeClr val="tx1"/>
                  </a:solidFill>
                  <a:latin typeface="Arial" pitchFamily="34" charset="0"/>
                  <a:cs typeface="Arial" pitchFamily="34" charset="0"/>
                </a:defRPr>
              </a:lvl1pPr>
              <a:lvl2pPr marL="742950" indent="-285750" defTabSz="876300" eaLnBrk="0" hangingPunct="0">
                <a:defRPr>
                  <a:solidFill>
                    <a:schemeClr val="tx1"/>
                  </a:solidFill>
                  <a:latin typeface="Arial" pitchFamily="34" charset="0"/>
                  <a:cs typeface="Arial" pitchFamily="34" charset="0"/>
                </a:defRPr>
              </a:lvl2pPr>
              <a:lvl3pPr marL="1143000" indent="-228600" defTabSz="876300" eaLnBrk="0" hangingPunct="0">
                <a:defRPr>
                  <a:solidFill>
                    <a:schemeClr val="tx1"/>
                  </a:solidFill>
                  <a:latin typeface="Arial" pitchFamily="34" charset="0"/>
                  <a:cs typeface="Arial" pitchFamily="34" charset="0"/>
                </a:defRPr>
              </a:lvl3pPr>
              <a:lvl4pPr marL="1600200" indent="-228600" defTabSz="876300" eaLnBrk="0" hangingPunct="0">
                <a:defRPr>
                  <a:solidFill>
                    <a:schemeClr val="tx1"/>
                  </a:solidFill>
                  <a:latin typeface="Arial" pitchFamily="34" charset="0"/>
                  <a:cs typeface="Arial" pitchFamily="34" charset="0"/>
                </a:defRPr>
              </a:lvl4pPr>
              <a:lvl5pPr marL="2057400" indent="-228600" defTabSz="876300" eaLnBrk="0" hangingPunct="0">
                <a:defRPr>
                  <a:solidFill>
                    <a:schemeClr val="tx1"/>
                  </a:solidFill>
                  <a:latin typeface="Arial" pitchFamily="34" charset="0"/>
                  <a:cs typeface="Arial" pitchFamily="34" charset="0"/>
                </a:defRPr>
              </a:lvl5pPr>
              <a:lvl6pPr marL="2514600" indent="-228600" defTabSz="8763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763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763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763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200">
                <a:latin typeface="Century Gothic" pitchFamily="34" charset="0"/>
              </a:endParaRPr>
            </a:p>
          </p:txBody>
        </p:sp>
        <p:pic>
          <p:nvPicPr>
            <p:cNvPr id="327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 y="1524"/>
              <a:ext cx="642"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 y="1438"/>
              <a:ext cx="70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Oval 6"/>
            <p:cNvSpPr>
              <a:spLocks noChangeArrowheads="1"/>
            </p:cNvSpPr>
            <p:nvPr/>
          </p:nvSpPr>
          <p:spPr bwMode="auto">
            <a:xfrm>
              <a:off x="2996" y="1732"/>
              <a:ext cx="1782" cy="952"/>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t>Abdulrahman al-Omari</a:t>
              </a:r>
            </a:p>
            <a:p>
              <a:pPr algn="ctr"/>
              <a:r>
                <a:rPr lang="en-US"/>
                <a:t>Abdul Rahman Alomari</a:t>
              </a:r>
            </a:p>
            <a:p>
              <a:pPr algn="ctr"/>
              <a:r>
                <a:rPr lang="en-US"/>
                <a:t>Alomari</a:t>
              </a:r>
            </a:p>
            <a:p>
              <a:pPr algn="ctr"/>
              <a:r>
                <a:rPr lang="en-US"/>
                <a:t>Al-Umari</a:t>
              </a:r>
            </a:p>
          </p:txBody>
        </p:sp>
        <p:sp>
          <p:nvSpPr>
            <p:cNvPr id="32779" name="Oval 7"/>
            <p:cNvSpPr>
              <a:spLocks noChangeArrowheads="1"/>
            </p:cNvSpPr>
            <p:nvPr/>
          </p:nvSpPr>
          <p:spPr bwMode="auto">
            <a:xfrm>
              <a:off x="1384" y="1732"/>
              <a:ext cx="1612" cy="857"/>
            </a:xfrm>
            <a:prstGeom prst="ellipse">
              <a:avLst/>
            </a:prstGeom>
            <a:solidFill>
              <a:srgbClr val="FF99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t>Abdul Aziz Al-Omari</a:t>
              </a:r>
            </a:p>
            <a:p>
              <a:pPr algn="ctr"/>
              <a:r>
                <a:rPr lang="en-US"/>
                <a:t>Alomari</a:t>
              </a:r>
            </a:p>
            <a:p>
              <a:pPr algn="ctr"/>
              <a:r>
                <a:rPr lang="en-US"/>
                <a:t>Al-Umari</a:t>
              </a:r>
            </a:p>
          </p:txBody>
        </p:sp>
        <p:sp>
          <p:nvSpPr>
            <p:cNvPr id="32780" name="Oval 8"/>
            <p:cNvSpPr>
              <a:spLocks noChangeArrowheads="1"/>
            </p:cNvSpPr>
            <p:nvPr/>
          </p:nvSpPr>
          <p:spPr bwMode="auto">
            <a:xfrm>
              <a:off x="1214" y="1447"/>
              <a:ext cx="3734" cy="1427"/>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32781" name="Line 9"/>
            <p:cNvSpPr>
              <a:spLocks noChangeShapeType="1"/>
            </p:cNvSpPr>
            <p:nvPr/>
          </p:nvSpPr>
          <p:spPr bwMode="auto">
            <a:xfrm>
              <a:off x="2976" y="1392"/>
              <a:ext cx="0" cy="1807"/>
            </a:xfrm>
            <a:prstGeom prst="line">
              <a:avLst/>
            </a:prstGeom>
            <a:noFill/>
            <a:ln w="47625">
              <a:solidFill>
                <a:srgbClr val="80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2" name="Line 10"/>
            <p:cNvSpPr>
              <a:spLocks noChangeShapeType="1"/>
            </p:cNvSpPr>
            <p:nvPr/>
          </p:nvSpPr>
          <p:spPr bwMode="auto">
            <a:xfrm flipH="1">
              <a:off x="2402" y="2589"/>
              <a:ext cx="0" cy="5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3" name="Oval 11"/>
            <p:cNvSpPr>
              <a:spLocks noChangeArrowheads="1"/>
            </p:cNvSpPr>
            <p:nvPr/>
          </p:nvSpPr>
          <p:spPr bwMode="auto">
            <a:xfrm>
              <a:off x="1861" y="3124"/>
              <a:ext cx="1103" cy="38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Mohamed Atta</a:t>
              </a:r>
            </a:p>
          </p:txBody>
        </p:sp>
        <p:sp>
          <p:nvSpPr>
            <p:cNvPr id="32784" name="Rectangle 12"/>
            <p:cNvSpPr>
              <a:spLocks noChangeArrowheads="1"/>
            </p:cNvSpPr>
            <p:nvPr/>
          </p:nvSpPr>
          <p:spPr bwMode="auto">
            <a:xfrm>
              <a:off x="1723" y="2850"/>
              <a:ext cx="67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Supervisor</a:t>
              </a:r>
            </a:p>
          </p:txBody>
        </p:sp>
        <p:sp>
          <p:nvSpPr>
            <p:cNvPr id="32785" name="Line 13"/>
            <p:cNvSpPr>
              <a:spLocks noChangeShapeType="1"/>
            </p:cNvSpPr>
            <p:nvPr/>
          </p:nvSpPr>
          <p:spPr bwMode="auto">
            <a:xfrm flipH="1">
              <a:off x="1405" y="2565"/>
              <a:ext cx="509" cy="57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6" name="Oval 14"/>
            <p:cNvSpPr>
              <a:spLocks noChangeArrowheads="1"/>
            </p:cNvSpPr>
            <p:nvPr/>
          </p:nvSpPr>
          <p:spPr bwMode="auto">
            <a:xfrm>
              <a:off x="875" y="3112"/>
              <a:ext cx="848" cy="38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Al-Qaeda</a:t>
              </a:r>
            </a:p>
          </p:txBody>
        </p:sp>
        <p:sp>
          <p:nvSpPr>
            <p:cNvPr id="32787" name="Rectangle 15"/>
            <p:cNvSpPr>
              <a:spLocks noChangeArrowheads="1"/>
            </p:cNvSpPr>
            <p:nvPr/>
          </p:nvSpPr>
          <p:spPr bwMode="auto">
            <a:xfrm>
              <a:off x="875" y="2779"/>
              <a:ext cx="678"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Member-of</a:t>
              </a:r>
            </a:p>
          </p:txBody>
        </p:sp>
        <p:sp>
          <p:nvSpPr>
            <p:cNvPr id="32788" name="Line 16"/>
            <p:cNvSpPr>
              <a:spLocks noChangeShapeType="1"/>
            </p:cNvSpPr>
            <p:nvPr/>
          </p:nvSpPr>
          <p:spPr bwMode="auto">
            <a:xfrm flipH="1" flipV="1">
              <a:off x="1553" y="1352"/>
              <a:ext cx="425" cy="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89" name="Oval 17"/>
            <p:cNvSpPr>
              <a:spLocks noChangeArrowheads="1"/>
            </p:cNvSpPr>
            <p:nvPr/>
          </p:nvSpPr>
          <p:spPr bwMode="auto">
            <a:xfrm>
              <a:off x="2572" y="912"/>
              <a:ext cx="848" cy="38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Saudi Arabia</a:t>
              </a:r>
            </a:p>
          </p:txBody>
        </p:sp>
        <p:sp>
          <p:nvSpPr>
            <p:cNvPr id="32790" name="Rectangle 18"/>
            <p:cNvSpPr>
              <a:spLocks noChangeArrowheads="1"/>
            </p:cNvSpPr>
            <p:nvPr/>
          </p:nvSpPr>
          <p:spPr bwMode="auto">
            <a:xfrm>
              <a:off x="1331" y="1447"/>
              <a:ext cx="67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Attend-school</a:t>
              </a:r>
            </a:p>
          </p:txBody>
        </p:sp>
        <p:sp>
          <p:nvSpPr>
            <p:cNvPr id="32791" name="Oval 19"/>
            <p:cNvSpPr>
              <a:spLocks noChangeArrowheads="1"/>
            </p:cNvSpPr>
            <p:nvPr/>
          </p:nvSpPr>
          <p:spPr bwMode="auto">
            <a:xfrm>
              <a:off x="620" y="900"/>
              <a:ext cx="1782" cy="47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Imam Muhammad Ibn </a:t>
              </a:r>
            </a:p>
            <a:p>
              <a:pPr algn="ctr"/>
              <a:r>
                <a:rPr lang="en-US" sz="1600"/>
                <a:t>Saud Islamic University</a:t>
              </a:r>
            </a:p>
          </p:txBody>
        </p:sp>
        <p:sp>
          <p:nvSpPr>
            <p:cNvPr id="32792" name="Line 20"/>
            <p:cNvSpPr>
              <a:spLocks noChangeShapeType="1"/>
            </p:cNvSpPr>
            <p:nvPr/>
          </p:nvSpPr>
          <p:spPr bwMode="auto">
            <a:xfrm flipV="1">
              <a:off x="2232" y="1257"/>
              <a:ext cx="509" cy="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3" name="Rectangle 21"/>
            <p:cNvSpPr>
              <a:spLocks noChangeArrowheads="1"/>
            </p:cNvSpPr>
            <p:nvPr/>
          </p:nvSpPr>
          <p:spPr bwMode="auto">
            <a:xfrm>
              <a:off x="2317" y="1542"/>
              <a:ext cx="67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Nationality</a:t>
              </a:r>
            </a:p>
          </p:txBody>
        </p:sp>
        <p:sp>
          <p:nvSpPr>
            <p:cNvPr id="32794" name="Oval 22"/>
            <p:cNvSpPr>
              <a:spLocks noChangeArrowheads="1"/>
            </p:cNvSpPr>
            <p:nvPr/>
          </p:nvSpPr>
          <p:spPr bwMode="auto">
            <a:xfrm>
              <a:off x="3166" y="3064"/>
              <a:ext cx="1103" cy="47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Vero Beach, </a:t>
              </a:r>
            </a:p>
            <a:p>
              <a:pPr algn="ctr"/>
              <a:r>
                <a:rPr lang="en-US" sz="1600"/>
                <a:t>Florida</a:t>
              </a:r>
            </a:p>
          </p:txBody>
        </p:sp>
        <p:sp>
          <p:nvSpPr>
            <p:cNvPr id="32795" name="Line 23"/>
            <p:cNvSpPr>
              <a:spLocks noChangeShapeType="1"/>
            </p:cNvSpPr>
            <p:nvPr/>
          </p:nvSpPr>
          <p:spPr bwMode="auto">
            <a:xfrm>
              <a:off x="2487" y="2553"/>
              <a:ext cx="1103" cy="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6" name="Rectangle 24"/>
            <p:cNvSpPr>
              <a:spLocks noChangeArrowheads="1"/>
            </p:cNvSpPr>
            <p:nvPr/>
          </p:nvSpPr>
          <p:spPr bwMode="auto">
            <a:xfrm>
              <a:off x="2635" y="2660"/>
              <a:ext cx="67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City-of-residence</a:t>
              </a:r>
            </a:p>
          </p:txBody>
        </p:sp>
        <p:sp>
          <p:nvSpPr>
            <p:cNvPr id="32797" name="Line 25"/>
            <p:cNvSpPr>
              <a:spLocks noChangeShapeType="1"/>
            </p:cNvSpPr>
            <p:nvPr/>
          </p:nvSpPr>
          <p:spPr bwMode="auto">
            <a:xfrm flipH="1">
              <a:off x="3845" y="2684"/>
              <a:ext cx="169" cy="3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8" name="Rectangle 26"/>
            <p:cNvSpPr>
              <a:spLocks noChangeArrowheads="1"/>
            </p:cNvSpPr>
            <p:nvPr/>
          </p:nvSpPr>
          <p:spPr bwMode="auto">
            <a:xfrm>
              <a:off x="3664" y="2779"/>
              <a:ext cx="67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City-of-residence</a:t>
              </a:r>
            </a:p>
          </p:txBody>
        </p:sp>
        <p:sp>
          <p:nvSpPr>
            <p:cNvPr id="32799" name="Line 27"/>
            <p:cNvSpPr>
              <a:spLocks noChangeShapeType="1"/>
            </p:cNvSpPr>
            <p:nvPr/>
          </p:nvSpPr>
          <p:spPr bwMode="auto">
            <a:xfrm flipV="1">
              <a:off x="3845" y="1352"/>
              <a:ext cx="339" cy="3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00" name="Oval 28"/>
            <p:cNvSpPr>
              <a:spLocks noChangeArrowheads="1"/>
            </p:cNvSpPr>
            <p:nvPr/>
          </p:nvSpPr>
          <p:spPr bwMode="auto">
            <a:xfrm>
              <a:off x="3845" y="971"/>
              <a:ext cx="848" cy="38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JFK Airport</a:t>
              </a:r>
            </a:p>
          </p:txBody>
        </p:sp>
        <p:sp>
          <p:nvSpPr>
            <p:cNvPr id="32801" name="Rectangle 29"/>
            <p:cNvSpPr>
              <a:spLocks noChangeArrowheads="1"/>
            </p:cNvSpPr>
            <p:nvPr/>
          </p:nvSpPr>
          <p:spPr bwMode="auto">
            <a:xfrm>
              <a:off x="3823" y="1423"/>
              <a:ext cx="67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Employee-of</a:t>
              </a:r>
            </a:p>
          </p:txBody>
        </p:sp>
        <p:sp>
          <p:nvSpPr>
            <p:cNvPr id="32802" name="Line 30"/>
            <p:cNvSpPr>
              <a:spLocks noChangeShapeType="1"/>
            </p:cNvSpPr>
            <p:nvPr/>
          </p:nvSpPr>
          <p:spPr bwMode="auto">
            <a:xfrm flipH="1" flipV="1">
              <a:off x="3251" y="1209"/>
              <a:ext cx="339" cy="57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03" name="Rectangle 31"/>
            <p:cNvSpPr>
              <a:spLocks noChangeArrowheads="1"/>
            </p:cNvSpPr>
            <p:nvPr/>
          </p:nvSpPr>
          <p:spPr bwMode="auto">
            <a:xfrm>
              <a:off x="3060" y="1506"/>
              <a:ext cx="67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Nationality</a:t>
              </a:r>
            </a:p>
          </p:txBody>
        </p:sp>
        <p:sp>
          <p:nvSpPr>
            <p:cNvPr id="32804" name="Oval 32"/>
            <p:cNvSpPr>
              <a:spLocks noChangeArrowheads="1"/>
            </p:cNvSpPr>
            <p:nvPr/>
          </p:nvSpPr>
          <p:spPr bwMode="auto">
            <a:xfrm>
              <a:off x="4269" y="3064"/>
              <a:ext cx="1103" cy="476"/>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sz="1600"/>
                <a:t>Florida </a:t>
              </a:r>
            </a:p>
            <a:p>
              <a:pPr algn="ctr"/>
              <a:r>
                <a:rPr lang="en-US" sz="1600"/>
                <a:t>Flight School</a:t>
              </a:r>
            </a:p>
          </p:txBody>
        </p:sp>
        <p:sp>
          <p:nvSpPr>
            <p:cNvPr id="32805" name="Line 33"/>
            <p:cNvSpPr>
              <a:spLocks noChangeShapeType="1"/>
            </p:cNvSpPr>
            <p:nvPr/>
          </p:nvSpPr>
          <p:spPr bwMode="auto">
            <a:xfrm>
              <a:off x="4439" y="2565"/>
              <a:ext cx="424" cy="4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06" name="Rectangle 34"/>
            <p:cNvSpPr>
              <a:spLocks noChangeArrowheads="1"/>
            </p:cNvSpPr>
            <p:nvPr/>
          </p:nvSpPr>
          <p:spPr bwMode="auto">
            <a:xfrm>
              <a:off x="4608" y="2684"/>
              <a:ext cx="679"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i="1"/>
                <a:t>Attend-school</a:t>
              </a:r>
            </a:p>
          </p:txBody>
        </p:sp>
      </p:grpSp>
      <p:sp>
        <p:nvSpPr>
          <p:cNvPr id="32773" name="Rectangle 3"/>
          <p:cNvSpPr>
            <a:spLocks noChangeArrowheads="1"/>
          </p:cNvSpPr>
          <p:nvPr/>
        </p:nvSpPr>
        <p:spPr bwMode="auto">
          <a:xfrm>
            <a:off x="450850" y="590550"/>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0000"/>
              </a:lnSpc>
              <a:spcBef>
                <a:spcPct val="20000"/>
              </a:spcBef>
              <a:buClr>
                <a:schemeClr val="accent1"/>
              </a:buClr>
              <a:buSzPct val="65000"/>
              <a:buFont typeface="Wingdings" pitchFamily="2" charset="2"/>
              <a:buNone/>
            </a:pPr>
            <a:endParaRPr lang="en-US" altLang="zh-CN" sz="2400">
              <a:ea typeface="宋体" pitchFamily="2" charset="-122"/>
            </a:endParaRPr>
          </a:p>
        </p:txBody>
      </p:sp>
      <p:sp>
        <p:nvSpPr>
          <p:cNvPr id="32774" name="Rectangle 2"/>
          <p:cNvSpPr>
            <a:spLocks noChangeArrowheads="1"/>
          </p:cNvSpPr>
          <p:nvPr/>
        </p:nvSpPr>
        <p:spPr bwMode="auto">
          <a:xfrm>
            <a:off x="914400" y="228600"/>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3000">
                <a:solidFill>
                  <a:schemeClr val="tx2"/>
                </a:solidFill>
                <a:latin typeface="Garamond" pitchFamily="18" charset="0"/>
                <a:ea typeface="宋体" pitchFamily="2" charset="-122"/>
              </a:rPr>
              <a:t>Uncertainty: Ambiguity Example</a:t>
            </a:r>
          </a:p>
        </p:txBody>
      </p:sp>
    </p:spTree>
    <p:extLst>
      <p:ext uri="{BB962C8B-B14F-4D97-AF65-F5344CB8AC3E}">
        <p14:creationId xmlns:p14="http://schemas.microsoft.com/office/powerpoint/2010/main" val="3863066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89154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p:cNvSpPr>
            <a:spLocks noGrp="1" noChangeArrowheads="1"/>
          </p:cNvSpPr>
          <p:nvPr>
            <p:ph type="title" idx="4294967295"/>
          </p:nvPr>
        </p:nvSpPr>
        <p:spPr>
          <a:xfrm>
            <a:off x="914400" y="228600"/>
            <a:ext cx="8229600" cy="1139825"/>
          </a:xfrm>
        </p:spPr>
        <p:txBody>
          <a:bodyPr>
            <a:normAutofit fontScale="90000"/>
          </a:bodyPr>
          <a:lstStyle/>
          <a:p>
            <a:pPr eaLnBrk="1" hangingPunct="1"/>
            <a:r>
              <a:rPr lang="en-US" altLang="zh-CN" sz="3600" smtClean="0">
                <a:ea typeface="宋体" pitchFamily="2" charset="-122"/>
              </a:rPr>
              <a:t>Even More Uncertainty: “Morphing” in Vision</a:t>
            </a:r>
          </a:p>
        </p:txBody>
      </p:sp>
    </p:spTree>
    <p:extLst>
      <p:ext uri="{BB962C8B-B14F-4D97-AF65-F5344CB8AC3E}">
        <p14:creationId xmlns:p14="http://schemas.microsoft.com/office/powerpoint/2010/main" val="25487329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1000125" y="296863"/>
            <a:ext cx="8229600" cy="1139825"/>
          </a:xfrm>
        </p:spPr>
        <p:txBody>
          <a:bodyPr>
            <a:normAutofit fontScale="90000"/>
          </a:bodyPr>
          <a:lstStyle/>
          <a:p>
            <a:pPr eaLnBrk="1" hangingPunct="1"/>
            <a:r>
              <a:rPr lang="en-US" sz="3600" smtClean="0"/>
              <a:t>Steganography, </a:t>
            </a:r>
            <a:r>
              <a:rPr lang="en-US" altLang="zh-CN" sz="3600" smtClean="0">
                <a:ea typeface="宋体" pitchFamily="2" charset="-122"/>
              </a:rPr>
              <a:t>Codes, Ciphers and Jargons </a:t>
            </a:r>
          </a:p>
        </p:txBody>
      </p:sp>
      <p:sp>
        <p:nvSpPr>
          <p:cNvPr id="34820" name="Rectangle 3"/>
          <p:cNvSpPr>
            <a:spLocks noChangeArrowheads="1"/>
          </p:cNvSpPr>
          <p:nvPr/>
        </p:nvSpPr>
        <p:spPr bwMode="auto">
          <a:xfrm>
            <a:off x="533400" y="971550"/>
            <a:ext cx="83820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SzPct val="65000"/>
              <a:buFont typeface="Wingdings" pitchFamily="2" charset="2"/>
              <a:buChar char="n"/>
            </a:pPr>
            <a:r>
              <a:rPr lang="en-US" sz="2800"/>
              <a:t>Steganography (concealed writing)</a:t>
            </a:r>
          </a:p>
          <a:p>
            <a:pPr marL="800100" lvl="1" indent="-342900">
              <a:spcBef>
                <a:spcPct val="20000"/>
              </a:spcBef>
              <a:buClr>
                <a:schemeClr val="accent1"/>
              </a:buClr>
              <a:buSzPct val="65000"/>
              <a:buFont typeface="Wingdings" pitchFamily="2" charset="2"/>
              <a:buChar char="n"/>
            </a:pPr>
            <a:r>
              <a:rPr lang="en-US" sz="2600"/>
              <a:t>Wooden tablets covered with wax</a:t>
            </a:r>
          </a:p>
          <a:p>
            <a:pPr marL="800100" lvl="1" indent="-342900">
              <a:spcBef>
                <a:spcPct val="20000"/>
              </a:spcBef>
              <a:buClr>
                <a:schemeClr val="accent1"/>
              </a:buClr>
              <a:buSzPct val="65000"/>
              <a:buFont typeface="Wingdings" pitchFamily="2" charset="2"/>
              <a:buChar char="n"/>
            </a:pPr>
            <a:r>
              <a:rPr lang="en-US" sz="2600"/>
              <a:t>Tattoon it on the scalp of a messenger</a:t>
            </a:r>
          </a:p>
          <a:p>
            <a:pPr marL="342900" indent="-342900">
              <a:spcBef>
                <a:spcPct val="20000"/>
              </a:spcBef>
              <a:buClr>
                <a:schemeClr val="accent1"/>
              </a:buClr>
              <a:buSzPct val="65000"/>
              <a:buFont typeface="Wingdings" pitchFamily="2" charset="2"/>
              <a:buChar char="n"/>
            </a:pPr>
            <a:r>
              <a:rPr lang="en-US" sz="2600" b="1"/>
              <a:t>Codes</a:t>
            </a:r>
          </a:p>
          <a:p>
            <a:pPr marL="342900" indent="-342900">
              <a:spcBef>
                <a:spcPct val="20000"/>
              </a:spcBef>
              <a:buClr>
                <a:schemeClr val="accent1"/>
              </a:buClr>
              <a:buSzPct val="65000"/>
              <a:buFont typeface="Wingdings" pitchFamily="2" charset="2"/>
              <a:buChar char="n"/>
            </a:pPr>
            <a:r>
              <a:rPr lang="en-US" sz="2600" b="1"/>
              <a:t>85772          24799   10090   59980   12487</a:t>
            </a:r>
          </a:p>
          <a:p>
            <a:pPr marL="342900" indent="-342900">
              <a:spcBef>
                <a:spcPct val="20000"/>
              </a:spcBef>
              <a:buClr>
                <a:schemeClr val="accent1"/>
              </a:buClr>
              <a:buSzPct val="65000"/>
              <a:buFont typeface="Wingdings" pitchFamily="2" charset="2"/>
              <a:buChar char="n"/>
            </a:pPr>
            <a:endParaRPr lang="en-US" sz="2000"/>
          </a:p>
          <a:p>
            <a:pPr marL="342900" indent="-342900">
              <a:spcBef>
                <a:spcPct val="20000"/>
              </a:spcBef>
              <a:buClr>
                <a:schemeClr val="accent1"/>
              </a:buClr>
              <a:buSzPct val="65000"/>
              <a:buFont typeface="Wingdings" pitchFamily="2" charset="2"/>
              <a:buChar char="n"/>
            </a:pPr>
            <a:r>
              <a:rPr lang="en-US" sz="2600" b="1"/>
              <a:t>Ciphers</a:t>
            </a:r>
          </a:p>
          <a:p>
            <a:pPr marL="342900" indent="-342900">
              <a:spcBef>
                <a:spcPct val="20000"/>
              </a:spcBef>
              <a:buClr>
                <a:schemeClr val="accent1"/>
              </a:buClr>
              <a:buSzPct val="65000"/>
              <a:buFont typeface="Wingdings" pitchFamily="2" charset="2"/>
              <a:buChar char="n"/>
            </a:pPr>
            <a:r>
              <a:rPr lang="en-US" sz="2400" b="1"/>
              <a:t>YBTXOB QEB FABP  LC JXOZE</a:t>
            </a:r>
          </a:p>
          <a:p>
            <a:pPr marL="342900" indent="-342900">
              <a:spcBef>
                <a:spcPct val="20000"/>
              </a:spcBef>
              <a:buClr>
                <a:schemeClr val="accent1"/>
              </a:buClr>
              <a:buSzPct val="65000"/>
              <a:buFont typeface="Wingdings" pitchFamily="2" charset="2"/>
              <a:buChar char="n"/>
            </a:pPr>
            <a:endParaRPr lang="en-US" sz="2600" b="1"/>
          </a:p>
          <a:p>
            <a:pPr marL="342900" indent="-342900">
              <a:spcBef>
                <a:spcPct val="20000"/>
              </a:spcBef>
              <a:buClr>
                <a:schemeClr val="accent1"/>
              </a:buClr>
              <a:buSzPct val="65000"/>
              <a:buFont typeface="Wingdings" pitchFamily="2" charset="2"/>
              <a:buChar char="n"/>
            </a:pPr>
            <a:r>
              <a:rPr lang="en-US" sz="2600" b="1"/>
              <a:t>Jargons</a:t>
            </a:r>
          </a:p>
          <a:p>
            <a:pPr marL="342900" indent="-342900">
              <a:spcBef>
                <a:spcPct val="20000"/>
              </a:spcBef>
              <a:buClr>
                <a:schemeClr val="accent1"/>
              </a:buClr>
              <a:buSzPct val="65000"/>
              <a:buFont typeface="Wingdings" pitchFamily="2" charset="2"/>
              <a:buChar char="n"/>
            </a:pPr>
            <a:r>
              <a:rPr lang="en-US" sz="2800" b="1"/>
              <a:t>The nightingale  sings          at  dawn.</a:t>
            </a:r>
            <a:endParaRPr lang="en-US" sz="2600" b="1"/>
          </a:p>
          <a:p>
            <a:pPr marL="342900" indent="-342900">
              <a:spcBef>
                <a:spcPct val="20000"/>
              </a:spcBef>
              <a:buClr>
                <a:schemeClr val="accent1"/>
              </a:buClr>
              <a:buSzPct val="65000"/>
              <a:buFont typeface="Wingdings" pitchFamily="2" charset="2"/>
              <a:buChar char="n"/>
            </a:pPr>
            <a:endParaRPr lang="en-US" sz="2000"/>
          </a:p>
        </p:txBody>
      </p:sp>
      <p:sp>
        <p:nvSpPr>
          <p:cNvPr id="6" name="Rectangle 7"/>
          <p:cNvSpPr>
            <a:spLocks noChangeArrowheads="1"/>
          </p:cNvSpPr>
          <p:nvPr/>
        </p:nvSpPr>
        <p:spPr bwMode="auto">
          <a:xfrm>
            <a:off x="914400" y="2962275"/>
            <a:ext cx="1828800"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Box Seven</a:t>
            </a:r>
          </a:p>
        </p:txBody>
      </p:sp>
      <p:sp>
        <p:nvSpPr>
          <p:cNvPr id="7" name="Rectangle 7"/>
          <p:cNvSpPr>
            <a:spLocks noChangeArrowheads="1"/>
          </p:cNvSpPr>
          <p:nvPr/>
        </p:nvSpPr>
        <p:spPr bwMode="auto">
          <a:xfrm>
            <a:off x="6324600" y="2967038"/>
            <a:ext cx="1600200" cy="3476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Red Coral</a:t>
            </a:r>
          </a:p>
        </p:txBody>
      </p:sp>
      <p:sp>
        <p:nvSpPr>
          <p:cNvPr id="8" name="Rectangle 7"/>
          <p:cNvSpPr>
            <a:spLocks noChangeArrowheads="1"/>
          </p:cNvSpPr>
          <p:nvPr/>
        </p:nvSpPr>
        <p:spPr bwMode="auto">
          <a:xfrm>
            <a:off x="2795588" y="2962275"/>
            <a:ext cx="1014412"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Seeks</a:t>
            </a:r>
          </a:p>
        </p:txBody>
      </p:sp>
      <p:sp>
        <p:nvSpPr>
          <p:cNvPr id="9" name="Rectangle 8"/>
          <p:cNvSpPr>
            <a:spLocks noChangeArrowheads="1"/>
          </p:cNvSpPr>
          <p:nvPr/>
        </p:nvSpPr>
        <p:spPr bwMode="auto">
          <a:xfrm>
            <a:off x="3962400" y="2962275"/>
            <a:ext cx="1014413"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Tiger5</a:t>
            </a:r>
          </a:p>
        </p:txBody>
      </p:sp>
      <p:sp>
        <p:nvSpPr>
          <p:cNvPr id="10" name="Rectangle 9"/>
          <p:cNvSpPr>
            <a:spLocks noChangeArrowheads="1"/>
          </p:cNvSpPr>
          <p:nvPr/>
        </p:nvSpPr>
        <p:spPr bwMode="auto">
          <a:xfrm>
            <a:off x="5183188" y="2962275"/>
            <a:ext cx="1014412"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At</a:t>
            </a:r>
          </a:p>
        </p:txBody>
      </p:sp>
      <p:sp>
        <p:nvSpPr>
          <p:cNvPr id="11" name="Rectangle 7"/>
          <p:cNvSpPr>
            <a:spLocks noChangeArrowheads="1"/>
          </p:cNvSpPr>
          <p:nvPr/>
        </p:nvSpPr>
        <p:spPr bwMode="auto">
          <a:xfrm>
            <a:off x="966788" y="5734050"/>
            <a:ext cx="2614612"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The supply drop</a:t>
            </a:r>
          </a:p>
        </p:txBody>
      </p:sp>
      <p:sp>
        <p:nvSpPr>
          <p:cNvPr id="12" name="Rectangle 7"/>
          <p:cNvSpPr>
            <a:spLocks noChangeArrowheads="1"/>
          </p:cNvSpPr>
          <p:nvPr/>
        </p:nvSpPr>
        <p:spPr bwMode="auto">
          <a:xfrm>
            <a:off x="3586163" y="5738813"/>
            <a:ext cx="2057400" cy="3476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will take place</a:t>
            </a:r>
          </a:p>
        </p:txBody>
      </p:sp>
      <p:sp>
        <p:nvSpPr>
          <p:cNvPr id="13" name="Rectangle 7"/>
          <p:cNvSpPr>
            <a:spLocks noChangeArrowheads="1"/>
          </p:cNvSpPr>
          <p:nvPr/>
        </p:nvSpPr>
        <p:spPr bwMode="auto">
          <a:xfrm>
            <a:off x="6122988" y="5730875"/>
            <a:ext cx="2895600" cy="355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0100 hours tomorrow</a:t>
            </a:r>
          </a:p>
        </p:txBody>
      </p:sp>
      <p:sp>
        <p:nvSpPr>
          <p:cNvPr id="14" name="Rectangle 7"/>
          <p:cNvSpPr>
            <a:spLocks noChangeArrowheads="1"/>
          </p:cNvSpPr>
          <p:nvPr/>
        </p:nvSpPr>
        <p:spPr bwMode="auto">
          <a:xfrm>
            <a:off x="942975" y="4251325"/>
            <a:ext cx="1330325"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BEWARE</a:t>
            </a:r>
          </a:p>
        </p:txBody>
      </p:sp>
      <p:sp>
        <p:nvSpPr>
          <p:cNvPr id="15" name="Rectangle 7"/>
          <p:cNvSpPr>
            <a:spLocks noChangeArrowheads="1"/>
          </p:cNvSpPr>
          <p:nvPr/>
        </p:nvSpPr>
        <p:spPr bwMode="auto">
          <a:xfrm>
            <a:off x="2343150" y="4251325"/>
            <a:ext cx="628650"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THE</a:t>
            </a:r>
          </a:p>
        </p:txBody>
      </p:sp>
      <p:sp>
        <p:nvSpPr>
          <p:cNvPr id="16" name="Rectangle 7"/>
          <p:cNvSpPr>
            <a:spLocks noChangeArrowheads="1"/>
          </p:cNvSpPr>
          <p:nvPr/>
        </p:nvSpPr>
        <p:spPr bwMode="auto">
          <a:xfrm>
            <a:off x="3070225" y="4256088"/>
            <a:ext cx="857250" cy="342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IDES</a:t>
            </a:r>
          </a:p>
        </p:txBody>
      </p:sp>
      <p:sp>
        <p:nvSpPr>
          <p:cNvPr id="17" name="Rectangle 7"/>
          <p:cNvSpPr>
            <a:spLocks noChangeArrowheads="1"/>
          </p:cNvSpPr>
          <p:nvPr/>
        </p:nvSpPr>
        <p:spPr bwMode="auto">
          <a:xfrm>
            <a:off x="3989388" y="4256088"/>
            <a:ext cx="481012" cy="342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OF</a:t>
            </a:r>
          </a:p>
        </p:txBody>
      </p:sp>
      <p:sp>
        <p:nvSpPr>
          <p:cNvPr id="18" name="Rectangle 7"/>
          <p:cNvSpPr>
            <a:spLocks noChangeArrowheads="1"/>
          </p:cNvSpPr>
          <p:nvPr/>
        </p:nvSpPr>
        <p:spPr bwMode="auto">
          <a:xfrm>
            <a:off x="4537075" y="4276725"/>
            <a:ext cx="1119188" cy="342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MARCH</a:t>
            </a:r>
          </a:p>
        </p:txBody>
      </p:sp>
      <p:pic>
        <p:nvPicPr>
          <p:cNvPr id="34835" name="Picture 19"/>
          <p:cNvPicPr>
            <a:picLocks noChangeAspect="1" noChangeArrowheads="1"/>
          </p:cNvPicPr>
          <p:nvPr/>
        </p:nvPicPr>
        <p:blipFill>
          <a:blip r:embed="rId3"/>
          <a:srcRect/>
          <a:stretch>
            <a:fillRect/>
          </a:stretch>
        </p:blipFill>
        <p:spPr bwMode="auto">
          <a:xfrm>
            <a:off x="7696200" y="971550"/>
            <a:ext cx="1219200" cy="18002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36" name="Picture 20"/>
          <p:cNvPicPr>
            <a:picLocks noChangeAspect="1" noChangeArrowheads="1"/>
          </p:cNvPicPr>
          <p:nvPr/>
        </p:nvPicPr>
        <p:blipFill>
          <a:blip r:embed="rId4"/>
          <a:srcRect/>
          <a:stretch>
            <a:fillRect/>
          </a:stretch>
        </p:blipFill>
        <p:spPr bwMode="auto">
          <a:xfrm>
            <a:off x="6832600" y="3490913"/>
            <a:ext cx="2182813" cy="16430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37" name="Picture 21"/>
          <p:cNvPicPr>
            <a:picLocks noChangeAspect="1" noChangeArrowheads="1"/>
          </p:cNvPicPr>
          <p:nvPr/>
        </p:nvPicPr>
        <p:blipFill>
          <a:blip r:embed="rId5"/>
          <a:srcRect/>
          <a:stretch>
            <a:fillRect/>
          </a:stretch>
        </p:blipFill>
        <p:spPr bwMode="auto">
          <a:xfrm>
            <a:off x="4275138" y="4598988"/>
            <a:ext cx="1933575" cy="10969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8212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0">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34820">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linds(horizontal)">
                                      <p:cBhvr>
                                        <p:cTn id="54" dur="500"/>
                                        <p:tgtEl>
                                          <p:spTgt spid="1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4820">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820">
                                            <p:txEl>
                                              <p:pRg st="10" end="1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linds(horizontal)">
                                      <p:cBhvr>
                                        <p:cTn id="75" dur="500"/>
                                        <p:tgtEl>
                                          <p:spTgt spid="1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blinds(horizontal)">
                                      <p:cBhvr>
                                        <p:cTn id="80" dur="500"/>
                                        <p:tgtEl>
                                          <p:spTgt spid="1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blinds(horizontal)">
                                      <p:cBhvr>
                                        <p:cTn id="8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4294967295"/>
          </p:nvPr>
        </p:nvSpPr>
        <p:spPr>
          <a:xfrm>
            <a:off x="382588" y="1046163"/>
            <a:ext cx="8839200" cy="5024437"/>
          </a:xfrm>
        </p:spPr>
        <p:txBody>
          <a:bodyPr/>
          <a:lstStyle/>
          <a:p>
            <a:pPr eaLnBrk="1" hangingPunct="1">
              <a:lnSpc>
                <a:spcPct val="80000"/>
              </a:lnSpc>
              <a:buFont typeface="Wingdings" pitchFamily="2" charset="2"/>
              <a:buNone/>
            </a:pPr>
            <a:r>
              <a:rPr lang="en-US" altLang="zh-CN" sz="2800" smtClean="0">
                <a:ea typeface="宋体" pitchFamily="2" charset="-122"/>
              </a:rPr>
              <a:t>To German girlfriend:</a:t>
            </a:r>
          </a:p>
          <a:p>
            <a:pPr eaLnBrk="1" hangingPunct="1">
              <a:lnSpc>
                <a:spcPct val="80000"/>
              </a:lnSpc>
              <a:buFont typeface="Wingdings" pitchFamily="2" charset="2"/>
              <a:buNone/>
            </a:pPr>
            <a:endParaRPr lang="en-US" altLang="zh-CN" sz="2800" smtClean="0">
              <a:ea typeface="宋体" pitchFamily="2" charset="-122"/>
            </a:endParaRPr>
          </a:p>
          <a:p>
            <a:pPr eaLnBrk="1" hangingPunct="1">
              <a:lnSpc>
                <a:spcPct val="80000"/>
              </a:lnSpc>
              <a:buFont typeface="Wingdings" pitchFamily="2" charset="2"/>
              <a:buNone/>
            </a:pPr>
            <a:r>
              <a:rPr lang="en-US" altLang="zh-CN" sz="2800" smtClean="0">
                <a:ea typeface="宋体" pitchFamily="2" charset="-122"/>
              </a:rPr>
              <a:t>“The first semester commences in three weeks. </a:t>
            </a:r>
          </a:p>
          <a:p>
            <a:pPr eaLnBrk="1" hangingPunct="1">
              <a:lnSpc>
                <a:spcPct val="80000"/>
              </a:lnSpc>
              <a:buFont typeface="Wingdings" pitchFamily="2" charset="2"/>
              <a:buNone/>
            </a:pPr>
            <a:r>
              <a:rPr lang="en-US" altLang="zh-CN" sz="2800" smtClean="0">
                <a:ea typeface="宋体" pitchFamily="2" charset="-122"/>
              </a:rPr>
              <a:t>Two high schools and two universities... </a:t>
            </a:r>
          </a:p>
          <a:p>
            <a:pPr eaLnBrk="1" hangingPunct="1">
              <a:lnSpc>
                <a:spcPct val="80000"/>
              </a:lnSpc>
              <a:buFont typeface="Wingdings" pitchFamily="2" charset="2"/>
              <a:buNone/>
            </a:pPr>
            <a:r>
              <a:rPr lang="en-US" altLang="zh-CN" sz="2800" smtClean="0">
                <a:ea typeface="宋体" pitchFamily="2" charset="-122"/>
              </a:rPr>
              <a:t>This summer will surely be hot ...</a:t>
            </a:r>
          </a:p>
          <a:p>
            <a:pPr eaLnBrk="1" hangingPunct="1">
              <a:lnSpc>
                <a:spcPct val="80000"/>
              </a:lnSpc>
              <a:buFont typeface="Wingdings" pitchFamily="2" charset="2"/>
              <a:buNone/>
            </a:pPr>
            <a:r>
              <a:rPr lang="en-US" altLang="zh-CN" sz="2800" smtClean="0">
                <a:ea typeface="宋体" pitchFamily="2" charset="-122"/>
              </a:rPr>
              <a:t>19 certificates for private education and four exams. </a:t>
            </a:r>
          </a:p>
          <a:p>
            <a:pPr eaLnBrk="1" hangingPunct="1">
              <a:lnSpc>
                <a:spcPct val="80000"/>
              </a:lnSpc>
              <a:buFont typeface="Wingdings" pitchFamily="2" charset="2"/>
              <a:buNone/>
            </a:pPr>
            <a:r>
              <a:rPr lang="en-US" altLang="zh-CN" sz="2800" smtClean="0">
                <a:ea typeface="宋体" pitchFamily="2" charset="-122"/>
              </a:rPr>
              <a:t>Regards to the professor.</a:t>
            </a:r>
          </a:p>
          <a:p>
            <a:pPr eaLnBrk="1" hangingPunct="1">
              <a:lnSpc>
                <a:spcPct val="80000"/>
              </a:lnSpc>
              <a:buFont typeface="Wingdings" pitchFamily="2" charset="2"/>
              <a:buNone/>
            </a:pPr>
            <a:r>
              <a:rPr lang="en-US" altLang="zh-CN" sz="2800" smtClean="0">
                <a:ea typeface="宋体" pitchFamily="2" charset="-122"/>
              </a:rPr>
              <a:t>Goodbye. </a:t>
            </a:r>
          </a:p>
          <a:p>
            <a:pPr eaLnBrk="1" hangingPunct="1">
              <a:lnSpc>
                <a:spcPct val="80000"/>
              </a:lnSpc>
              <a:buFont typeface="Wingdings" pitchFamily="2" charset="2"/>
              <a:buNone/>
            </a:pPr>
            <a:endParaRPr lang="en-US" altLang="zh-CN" sz="2800" smtClean="0">
              <a:ea typeface="宋体" pitchFamily="2" charset="-122"/>
            </a:endParaRPr>
          </a:p>
          <a:p>
            <a:pPr eaLnBrk="1" hangingPunct="1">
              <a:lnSpc>
                <a:spcPct val="80000"/>
              </a:lnSpc>
              <a:buFont typeface="Wingdings" pitchFamily="2" charset="2"/>
              <a:buNone/>
            </a:pPr>
            <a:r>
              <a:rPr lang="en-US" altLang="zh-CN" sz="2800" smtClean="0">
                <a:ea typeface="宋体" pitchFamily="2" charset="-122"/>
              </a:rPr>
              <a:t>boyfriend</a:t>
            </a:r>
          </a:p>
        </p:txBody>
      </p:sp>
      <p:sp>
        <p:nvSpPr>
          <p:cNvPr id="2710532" name="Rectangle 4"/>
          <p:cNvSpPr>
            <a:spLocks noChangeArrowheads="1"/>
          </p:cNvSpPr>
          <p:nvPr/>
        </p:nvSpPr>
        <p:spPr bwMode="auto">
          <a:xfrm>
            <a:off x="923925" y="1019175"/>
            <a:ext cx="2971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Ramzi bin al-Shibh </a:t>
            </a:r>
          </a:p>
        </p:txBody>
      </p:sp>
      <p:sp>
        <p:nvSpPr>
          <p:cNvPr id="2710533" name="Rectangle 5"/>
          <p:cNvSpPr>
            <a:spLocks noChangeArrowheads="1"/>
          </p:cNvSpPr>
          <p:nvPr/>
        </p:nvSpPr>
        <p:spPr bwMode="auto">
          <a:xfrm>
            <a:off x="5975350" y="1870075"/>
            <a:ext cx="2971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on September 11</a:t>
            </a:r>
          </a:p>
        </p:txBody>
      </p:sp>
      <p:sp>
        <p:nvSpPr>
          <p:cNvPr id="2710534" name="Rectangle 6"/>
          <p:cNvSpPr>
            <a:spLocks noChangeArrowheads="1"/>
          </p:cNvSpPr>
          <p:nvPr/>
        </p:nvSpPr>
        <p:spPr bwMode="auto">
          <a:xfrm>
            <a:off x="409575" y="2311400"/>
            <a:ext cx="2867025"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World Trade Center</a:t>
            </a:r>
          </a:p>
        </p:txBody>
      </p:sp>
      <p:sp>
        <p:nvSpPr>
          <p:cNvPr id="2710535" name="Rectangle 7"/>
          <p:cNvSpPr>
            <a:spLocks noChangeArrowheads="1"/>
          </p:cNvSpPr>
          <p:nvPr/>
        </p:nvSpPr>
        <p:spPr bwMode="auto">
          <a:xfrm>
            <a:off x="4014788" y="2344738"/>
            <a:ext cx="2986087" cy="3476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Pentagon and Capitol</a:t>
            </a:r>
          </a:p>
        </p:txBody>
      </p:sp>
      <p:sp>
        <p:nvSpPr>
          <p:cNvPr id="2710536" name="Rectangle 8"/>
          <p:cNvSpPr>
            <a:spLocks noChangeArrowheads="1"/>
          </p:cNvSpPr>
          <p:nvPr/>
        </p:nvSpPr>
        <p:spPr bwMode="auto">
          <a:xfrm>
            <a:off x="409575" y="3186113"/>
            <a:ext cx="2333625" cy="3476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19 hijackers</a:t>
            </a:r>
          </a:p>
        </p:txBody>
      </p:sp>
      <p:sp>
        <p:nvSpPr>
          <p:cNvPr id="2710537" name="Rectangle 9"/>
          <p:cNvSpPr>
            <a:spLocks noChangeArrowheads="1"/>
          </p:cNvSpPr>
          <p:nvPr/>
        </p:nvSpPr>
        <p:spPr bwMode="auto">
          <a:xfrm>
            <a:off x="6724650" y="3182938"/>
            <a:ext cx="1866900" cy="3476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four planes</a:t>
            </a:r>
          </a:p>
        </p:txBody>
      </p:sp>
      <p:sp>
        <p:nvSpPr>
          <p:cNvPr id="2710538" name="Rectangle 10"/>
          <p:cNvSpPr>
            <a:spLocks noChangeArrowheads="1"/>
          </p:cNvSpPr>
          <p:nvPr/>
        </p:nvSpPr>
        <p:spPr bwMode="auto">
          <a:xfrm>
            <a:off x="2325688" y="3635375"/>
            <a:ext cx="2195512"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itchFamily="2" charset="-122"/>
              </a:rPr>
              <a:t>Bin Laden</a:t>
            </a:r>
          </a:p>
        </p:txBody>
      </p:sp>
      <p:sp>
        <p:nvSpPr>
          <p:cNvPr id="2710539" name="Rectangle 11"/>
          <p:cNvSpPr>
            <a:spLocks noChangeArrowheads="1"/>
          </p:cNvSpPr>
          <p:nvPr/>
        </p:nvSpPr>
        <p:spPr bwMode="auto">
          <a:xfrm>
            <a:off x="328613" y="4921250"/>
            <a:ext cx="2195512" cy="3476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Abu Abdul Rahman </a:t>
            </a:r>
          </a:p>
        </p:txBody>
      </p:sp>
      <p:pic>
        <p:nvPicPr>
          <p:cNvPr id="271054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419600"/>
            <a:ext cx="26193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054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450" y="4438650"/>
            <a:ext cx="260508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Rectangle 2"/>
          <p:cNvSpPr txBox="1">
            <a:spLocks noChangeArrowheads="1"/>
          </p:cNvSpPr>
          <p:nvPr/>
        </p:nvSpPr>
        <p:spPr bwMode="auto">
          <a:xfrm>
            <a:off x="914400" y="228600"/>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zh-CN" sz="3800">
                <a:solidFill>
                  <a:schemeClr val="tx2"/>
                </a:solidFill>
                <a:latin typeface="Garamond" pitchFamily="18" charset="0"/>
                <a:ea typeface="宋体" pitchFamily="2" charset="-122"/>
              </a:rPr>
              <a:t> Morphing in Texts</a:t>
            </a:r>
          </a:p>
        </p:txBody>
      </p:sp>
    </p:spTree>
    <p:extLst>
      <p:ext uri="{BB962C8B-B14F-4D97-AF65-F5344CB8AC3E}">
        <p14:creationId xmlns:p14="http://schemas.microsoft.com/office/powerpoint/2010/main" val="962631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10532"/>
                                        </p:tgtEl>
                                        <p:attrNameLst>
                                          <p:attrName>style.visibility</p:attrName>
                                        </p:attrNameLst>
                                      </p:cBhvr>
                                      <p:to>
                                        <p:strVal val="visible"/>
                                      </p:to>
                                    </p:set>
                                    <p:animEffect transition="in" filter="blinds(horizontal)">
                                      <p:cBhvr>
                                        <p:cTn id="7" dur="500"/>
                                        <p:tgtEl>
                                          <p:spTgt spid="271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10533"/>
                                        </p:tgtEl>
                                        <p:attrNameLst>
                                          <p:attrName>style.visibility</p:attrName>
                                        </p:attrNameLst>
                                      </p:cBhvr>
                                      <p:to>
                                        <p:strVal val="visible"/>
                                      </p:to>
                                    </p:set>
                                    <p:animEffect transition="in" filter="blinds(horizontal)">
                                      <p:cBhvr>
                                        <p:cTn id="12" dur="500"/>
                                        <p:tgtEl>
                                          <p:spTgt spid="2710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10534"/>
                                        </p:tgtEl>
                                        <p:attrNameLst>
                                          <p:attrName>style.visibility</p:attrName>
                                        </p:attrNameLst>
                                      </p:cBhvr>
                                      <p:to>
                                        <p:strVal val="visible"/>
                                      </p:to>
                                    </p:set>
                                    <p:animEffect transition="in" filter="blinds(horizontal)">
                                      <p:cBhvr>
                                        <p:cTn id="17" dur="500"/>
                                        <p:tgtEl>
                                          <p:spTgt spid="27105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10535"/>
                                        </p:tgtEl>
                                        <p:attrNameLst>
                                          <p:attrName>style.visibility</p:attrName>
                                        </p:attrNameLst>
                                      </p:cBhvr>
                                      <p:to>
                                        <p:strVal val="visible"/>
                                      </p:to>
                                    </p:set>
                                    <p:animEffect transition="in" filter="blinds(horizontal)">
                                      <p:cBhvr>
                                        <p:cTn id="22" dur="500"/>
                                        <p:tgtEl>
                                          <p:spTgt spid="27105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10536"/>
                                        </p:tgtEl>
                                        <p:attrNameLst>
                                          <p:attrName>style.visibility</p:attrName>
                                        </p:attrNameLst>
                                      </p:cBhvr>
                                      <p:to>
                                        <p:strVal val="visible"/>
                                      </p:to>
                                    </p:set>
                                    <p:animEffect transition="in" filter="blinds(horizontal)">
                                      <p:cBhvr>
                                        <p:cTn id="27" dur="500"/>
                                        <p:tgtEl>
                                          <p:spTgt spid="27105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10537"/>
                                        </p:tgtEl>
                                        <p:attrNameLst>
                                          <p:attrName>style.visibility</p:attrName>
                                        </p:attrNameLst>
                                      </p:cBhvr>
                                      <p:to>
                                        <p:strVal val="visible"/>
                                      </p:to>
                                    </p:set>
                                    <p:animEffect transition="in" filter="blinds(horizontal)">
                                      <p:cBhvr>
                                        <p:cTn id="32" dur="500"/>
                                        <p:tgtEl>
                                          <p:spTgt spid="27105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10538"/>
                                        </p:tgtEl>
                                        <p:attrNameLst>
                                          <p:attrName>style.visibility</p:attrName>
                                        </p:attrNameLst>
                                      </p:cBhvr>
                                      <p:to>
                                        <p:strVal val="visible"/>
                                      </p:to>
                                    </p:set>
                                    <p:animEffect transition="in" filter="blinds(horizontal)">
                                      <p:cBhvr>
                                        <p:cTn id="37" dur="500"/>
                                        <p:tgtEl>
                                          <p:spTgt spid="27105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10539"/>
                                        </p:tgtEl>
                                        <p:attrNameLst>
                                          <p:attrName>style.visibility</p:attrName>
                                        </p:attrNameLst>
                                      </p:cBhvr>
                                      <p:to>
                                        <p:strVal val="visible"/>
                                      </p:to>
                                    </p:set>
                                    <p:animEffect transition="in" filter="blinds(horizontal)">
                                      <p:cBhvr>
                                        <p:cTn id="42" dur="500"/>
                                        <p:tgtEl>
                                          <p:spTgt spid="271053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2710540"/>
                                        </p:tgtEl>
                                      </p:cBhvr>
                                    </p:animEffect>
                                    <p:set>
                                      <p:cBhvr>
                                        <p:cTn id="47" dur="1" fill="hold">
                                          <p:stCondLst>
                                            <p:cond delay="499"/>
                                          </p:stCondLst>
                                        </p:cTn>
                                        <p:tgtEl>
                                          <p:spTgt spid="271054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710541"/>
                                        </p:tgtEl>
                                        <p:attrNameLst>
                                          <p:attrName>style.visibility</p:attrName>
                                        </p:attrNameLst>
                                      </p:cBhvr>
                                      <p:to>
                                        <p:strVal val="visible"/>
                                      </p:to>
                                    </p:set>
                                    <p:animEffect transition="in" filter="blinds(horizontal)">
                                      <p:cBhvr>
                                        <p:cTn id="52" dur="500"/>
                                        <p:tgtEl>
                                          <p:spTgt spid="2710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0532" grpId="0" animBg="1"/>
      <p:bldP spid="2710533" grpId="0" animBg="1"/>
      <p:bldP spid="2710534" grpId="0" animBg="1"/>
      <p:bldP spid="2710535" grpId="0" animBg="1"/>
      <p:bldP spid="2710536" grpId="0" animBg="1"/>
      <p:bldP spid="2710537" grpId="0" animBg="1"/>
      <p:bldP spid="2710538" grpId="0" animBg="1"/>
      <p:bldP spid="27105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sz="3600" dirty="0" smtClean="0">
                <a:latin typeface="Verdana" pitchFamily="34" charset="0"/>
              </a:rPr>
              <a:t>General Requirement</a:t>
            </a:r>
          </a:p>
        </p:txBody>
      </p:sp>
      <p:sp>
        <p:nvSpPr>
          <p:cNvPr id="17412" name="Rectangle 3"/>
          <p:cNvSpPr>
            <a:spLocks noGrp="1" noChangeArrowheads="1"/>
          </p:cNvSpPr>
          <p:nvPr>
            <p:ph type="body" idx="1"/>
          </p:nvPr>
        </p:nvSpPr>
        <p:spPr/>
        <p:txBody>
          <a:bodyPr/>
          <a:lstStyle/>
          <a:p>
            <a:r>
              <a:rPr lang="en-US" dirty="0" smtClean="0"/>
              <a:t>Interests </a:t>
            </a:r>
            <a:r>
              <a:rPr lang="en-US" dirty="0"/>
              <a:t>in languages and </a:t>
            </a:r>
            <a:r>
              <a:rPr lang="en-US" dirty="0" err="1"/>
              <a:t>lingusitics</a:t>
            </a:r>
            <a:r>
              <a:rPr lang="en-US" dirty="0"/>
              <a:t> </a:t>
            </a:r>
            <a:endParaRPr lang="en-US" dirty="0" smtClean="0"/>
          </a:p>
          <a:p>
            <a:r>
              <a:rPr lang="en-US" dirty="0" smtClean="0"/>
              <a:t>solid </a:t>
            </a:r>
            <a:r>
              <a:rPr lang="en-US" dirty="0"/>
              <a:t>background in </a:t>
            </a:r>
            <a:r>
              <a:rPr lang="en-US" dirty="0" smtClean="0"/>
              <a:t>algorithms</a:t>
            </a:r>
          </a:p>
          <a:p>
            <a:r>
              <a:rPr lang="en-US" dirty="0" smtClean="0"/>
              <a:t>probabilities </a:t>
            </a:r>
            <a:r>
              <a:rPr lang="en-US" dirty="0"/>
              <a:t>good programming skills </a:t>
            </a:r>
            <a:endParaRPr lang="en-US" dirty="0" smtClean="0"/>
          </a:p>
          <a:p>
            <a:r>
              <a:rPr lang="en-US" dirty="0" smtClean="0"/>
              <a:t>sufficient </a:t>
            </a:r>
            <a:r>
              <a:rPr lang="en-US" dirty="0"/>
              <a:t>mathematical background</a:t>
            </a:r>
            <a:endParaRPr lang="en-US" altLang="zh-CN" dirty="0" smtClean="0"/>
          </a:p>
        </p:txBody>
      </p:sp>
    </p:spTree>
    <p:extLst>
      <p:ext uri="{BB962C8B-B14F-4D97-AF65-F5344CB8AC3E}">
        <p14:creationId xmlns:p14="http://schemas.microsoft.com/office/powerpoint/2010/main" val="34911512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68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1270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914400"/>
            <a:ext cx="1273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4"/>
          <p:cNvSpPr>
            <a:spLocks noChangeArrowheads="1"/>
          </p:cNvSpPr>
          <p:nvPr/>
        </p:nvSpPr>
        <p:spPr bwMode="auto">
          <a:xfrm>
            <a:off x="1905000" y="1447800"/>
            <a:ext cx="45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600">
                <a:solidFill>
                  <a:schemeClr val="tx2"/>
                </a:solidFill>
                <a:ea typeface="宋体" pitchFamily="2" charset="-122"/>
              </a:rPr>
              <a:t>=</a:t>
            </a:r>
          </a:p>
        </p:txBody>
      </p:sp>
      <p:sp>
        <p:nvSpPr>
          <p:cNvPr id="36870" name="Rectangle 5"/>
          <p:cNvSpPr>
            <a:spLocks noChangeArrowheads="1"/>
          </p:cNvSpPr>
          <p:nvPr/>
        </p:nvSpPr>
        <p:spPr bwMode="auto">
          <a:xfrm>
            <a:off x="152400" y="2743200"/>
            <a:ext cx="2057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itchFamily="2" charset="-122"/>
              </a:rPr>
              <a:t>“</a:t>
            </a:r>
            <a:r>
              <a:rPr lang="en-US" altLang="zh-CN">
                <a:ea typeface="宋体" pitchFamily="2" charset="-122"/>
              </a:rPr>
              <a:t>Conquer West King”</a:t>
            </a:r>
          </a:p>
          <a:p>
            <a:pPr algn="ctr"/>
            <a:r>
              <a:rPr lang="en-US" altLang="zh-CN">
                <a:ea typeface="宋体" pitchFamily="2" charset="-122"/>
              </a:rPr>
              <a:t>(</a:t>
            </a:r>
            <a:r>
              <a:rPr lang="zh-CN" altLang="en-US">
                <a:ea typeface="宋体" pitchFamily="2" charset="-122"/>
              </a:rPr>
              <a:t>平西王</a:t>
            </a:r>
            <a:r>
              <a:rPr lang="en-US" altLang="zh-CN">
                <a:ea typeface="宋体" pitchFamily="2" charset="-122"/>
              </a:rPr>
              <a:t>) </a:t>
            </a:r>
          </a:p>
        </p:txBody>
      </p:sp>
      <p:sp>
        <p:nvSpPr>
          <p:cNvPr id="2712582" name="Rectangle 6"/>
          <p:cNvSpPr>
            <a:spLocks noChangeArrowheads="1"/>
          </p:cNvSpPr>
          <p:nvPr/>
        </p:nvSpPr>
        <p:spPr bwMode="auto">
          <a:xfrm>
            <a:off x="2305050" y="2752725"/>
            <a:ext cx="142875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itchFamily="2" charset="-122"/>
              </a:rPr>
              <a:t>“</a:t>
            </a:r>
            <a:r>
              <a:rPr lang="en-US" altLang="zh-CN">
                <a:ea typeface="宋体" pitchFamily="2" charset="-122"/>
              </a:rPr>
              <a:t>Bo Xilai” </a:t>
            </a:r>
          </a:p>
          <a:p>
            <a:pPr algn="ctr"/>
            <a:r>
              <a:rPr lang="en-US" altLang="zh-CN">
                <a:ea typeface="宋体" pitchFamily="2" charset="-122"/>
              </a:rPr>
              <a:t>(</a:t>
            </a:r>
            <a:r>
              <a:rPr lang="zh-CN" altLang="en-US">
                <a:ea typeface="宋体" pitchFamily="2" charset="-122"/>
              </a:rPr>
              <a:t>薄熙来</a:t>
            </a:r>
            <a:r>
              <a:rPr lang="en-US" altLang="zh-CN">
                <a:ea typeface="宋体" pitchFamily="2" charset="-122"/>
              </a:rPr>
              <a:t>)</a:t>
            </a:r>
          </a:p>
        </p:txBody>
      </p:sp>
      <p:sp>
        <p:nvSpPr>
          <p:cNvPr id="36872" name="Rectangle 7"/>
          <p:cNvSpPr>
            <a:spLocks noChangeArrowheads="1"/>
          </p:cNvSpPr>
          <p:nvPr/>
        </p:nvSpPr>
        <p:spPr bwMode="auto">
          <a:xfrm>
            <a:off x="6324600" y="1600200"/>
            <a:ext cx="45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600">
                <a:solidFill>
                  <a:schemeClr val="tx2"/>
                </a:solidFill>
                <a:ea typeface="宋体" pitchFamily="2" charset="-122"/>
              </a:rPr>
              <a:t>=</a:t>
            </a:r>
          </a:p>
        </p:txBody>
      </p:sp>
      <p:pic>
        <p:nvPicPr>
          <p:cNvPr id="271258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914400"/>
            <a:ext cx="149383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Rectangle 9"/>
          <p:cNvSpPr>
            <a:spLocks noChangeArrowheads="1"/>
          </p:cNvSpPr>
          <p:nvPr/>
        </p:nvSpPr>
        <p:spPr bwMode="auto">
          <a:xfrm>
            <a:off x="4876800" y="2781300"/>
            <a:ext cx="1295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itchFamily="2" charset="-122"/>
              </a:rPr>
              <a:t>“</a:t>
            </a:r>
            <a:r>
              <a:rPr lang="en-US" altLang="zh-CN">
                <a:ea typeface="宋体" pitchFamily="2" charset="-122"/>
              </a:rPr>
              <a:t>Baby”</a:t>
            </a:r>
          </a:p>
          <a:p>
            <a:pPr algn="ctr"/>
            <a:r>
              <a:rPr lang="en-US" altLang="zh-CN">
                <a:ea typeface="宋体" pitchFamily="2" charset="-122"/>
              </a:rPr>
              <a:t>(</a:t>
            </a:r>
            <a:r>
              <a:rPr lang="zh-CN" altLang="en-US">
                <a:ea typeface="宋体" pitchFamily="2" charset="-122"/>
              </a:rPr>
              <a:t>宝宝</a:t>
            </a:r>
            <a:r>
              <a:rPr lang="en-US" altLang="zh-CN">
                <a:ea typeface="宋体" pitchFamily="2" charset="-122"/>
              </a:rPr>
              <a:t>) </a:t>
            </a:r>
          </a:p>
        </p:txBody>
      </p:sp>
      <p:sp>
        <p:nvSpPr>
          <p:cNvPr id="2712586" name="Rectangle 10"/>
          <p:cNvSpPr>
            <a:spLocks noChangeArrowheads="1"/>
          </p:cNvSpPr>
          <p:nvPr/>
        </p:nvSpPr>
        <p:spPr bwMode="auto">
          <a:xfrm>
            <a:off x="6919913" y="2781300"/>
            <a:ext cx="1676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ea typeface="宋体" pitchFamily="2" charset="-122"/>
              </a:rPr>
              <a:t>“</a:t>
            </a:r>
            <a:r>
              <a:rPr lang="en-US" altLang="zh-CN">
                <a:ea typeface="宋体" pitchFamily="2" charset="-122"/>
              </a:rPr>
              <a:t>Wen Jiabao”</a:t>
            </a:r>
          </a:p>
          <a:p>
            <a:pPr algn="ctr"/>
            <a:r>
              <a:rPr lang="en-US" altLang="zh-CN">
                <a:ea typeface="宋体" pitchFamily="2" charset="-122"/>
              </a:rPr>
              <a:t>(</a:t>
            </a:r>
            <a:r>
              <a:rPr lang="zh-CN" altLang="en-US">
                <a:ea typeface="宋体" pitchFamily="2" charset="-122"/>
              </a:rPr>
              <a:t>温家宝</a:t>
            </a:r>
            <a:r>
              <a:rPr lang="en-US" altLang="zh-CN">
                <a:ea typeface="宋体" pitchFamily="2" charset="-122"/>
              </a:rPr>
              <a:t>) </a:t>
            </a:r>
          </a:p>
        </p:txBody>
      </p:sp>
      <p:graphicFrame>
        <p:nvGraphicFramePr>
          <p:cNvPr id="2712587" name="Group 11"/>
          <p:cNvGraphicFramePr>
            <a:graphicFrameLocks noGrp="1"/>
          </p:cNvGraphicFramePr>
          <p:nvPr>
            <p:ph/>
          </p:nvPr>
        </p:nvGraphicFramePr>
        <p:xfrm>
          <a:off x="381000" y="3581400"/>
          <a:ext cx="7772400" cy="2682876"/>
        </p:xfrm>
        <a:graphic>
          <a:graphicData uri="http://schemas.openxmlformats.org/drawingml/2006/table">
            <a:tbl>
              <a:tblPr/>
              <a:tblGrid>
                <a:gridCol w="3141663"/>
                <a:gridCol w="2954337"/>
                <a:gridCol w="1676400"/>
              </a:tblGrid>
              <a:tr h="45730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0" i="0" u="none" strike="noStrike" cap="none" normalizeH="0" baseline="0" smtClean="0">
                          <a:ln>
                            <a:noFill/>
                          </a:ln>
                          <a:solidFill>
                            <a:schemeClr val="tx1"/>
                          </a:solidFill>
                          <a:effectLst/>
                          <a:latin typeface="Arial" pitchFamily="34" charset="0"/>
                          <a:ea typeface="宋体" pitchFamily="2" charset="-122"/>
                          <a:cs typeface="Arial" pitchFamily="34" charset="0"/>
                        </a:rPr>
                        <a:t>Morph</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0" i="0" u="none" strike="noStrike" cap="none" normalizeH="0" baseline="0" smtClean="0">
                          <a:ln>
                            <a:noFill/>
                          </a:ln>
                          <a:solidFill>
                            <a:schemeClr val="tx1"/>
                          </a:solidFill>
                          <a:effectLst/>
                          <a:latin typeface="Arial" pitchFamily="34" charset="0"/>
                          <a:ea typeface="宋体" pitchFamily="2" charset="-122"/>
                          <a:cs typeface="Arial" pitchFamily="34" charset="0"/>
                        </a:rPr>
                        <a:t>Target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0" i="0" u="none" strike="noStrike" cap="none" normalizeH="0" baseline="0" smtClean="0">
                          <a:ln>
                            <a:noFill/>
                          </a:ln>
                          <a:solidFill>
                            <a:schemeClr val="tx1"/>
                          </a:solidFill>
                          <a:effectLst/>
                          <a:latin typeface="Arial" pitchFamily="34" charset="0"/>
                          <a:ea typeface="宋体" pitchFamily="2" charset="-122"/>
                          <a:cs typeface="Arial" pitchFamily="34" charset="0"/>
                        </a:rPr>
                        <a:t>Motivation</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8109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Blind Man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瞎子</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Chen Guangcheng(</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陈光诚</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Sensitive</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8109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First Emperor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元祖</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Mao Zedong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毛泽东</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Vivid</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847">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Kimchi Country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泡菜国</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Korea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韩国</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Vivid</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847">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Rice Country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米国</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United States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美国</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Pronunciation</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847">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Kim Third Fat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金三胖</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Kim Jong-un  (</a:t>
                      </a:r>
                      <a:r>
                        <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rPr>
                        <a:t>金正恩</a:t>
                      </a: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Negative</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847">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Miracle Brother (</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奇迹哥</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1E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Wang Yongping (</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王勇平</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FB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Irony</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pic>
        <p:nvPicPr>
          <p:cNvPr id="36910"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163" y="909638"/>
            <a:ext cx="160496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1" name="Text Box 2"/>
          <p:cNvSpPr txBox="1">
            <a:spLocks noChangeArrowheads="1"/>
          </p:cNvSpPr>
          <p:nvPr/>
        </p:nvSpPr>
        <p:spPr bwMode="auto">
          <a:xfrm>
            <a:off x="906463" y="246063"/>
            <a:ext cx="8713787"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cs typeface="Arial" pitchFamily="34" charset="0"/>
              </a:defRPr>
            </a:lvl9pPr>
          </a:lstStyle>
          <a:p>
            <a:pPr>
              <a:buSzPct val="100000"/>
            </a:pPr>
            <a:r>
              <a:rPr lang="en-US" altLang="zh-CN" sz="3600">
                <a:solidFill>
                  <a:schemeClr val="tx2"/>
                </a:solidFill>
                <a:latin typeface="Garamond" pitchFamily="18" charset="0"/>
                <a:ea typeface="宋体" pitchFamily="2" charset="-122"/>
              </a:rPr>
              <a:t>Morphs in Social Media</a:t>
            </a:r>
          </a:p>
        </p:txBody>
      </p:sp>
    </p:spTree>
    <p:extLst>
      <p:ext uri="{BB962C8B-B14F-4D97-AF65-F5344CB8AC3E}">
        <p14:creationId xmlns:p14="http://schemas.microsoft.com/office/powerpoint/2010/main" val="3320530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12579"/>
                                        </p:tgtEl>
                                        <p:attrNameLst>
                                          <p:attrName>style.visibility</p:attrName>
                                        </p:attrNameLst>
                                      </p:cBhvr>
                                      <p:to>
                                        <p:strVal val="visible"/>
                                      </p:to>
                                    </p:set>
                                    <p:animEffect transition="in" filter="blinds(horizontal)">
                                      <p:cBhvr>
                                        <p:cTn id="7" dur="500"/>
                                        <p:tgtEl>
                                          <p:spTgt spid="2712579"/>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12582"/>
                                        </p:tgtEl>
                                        <p:attrNameLst>
                                          <p:attrName>style.visibility</p:attrName>
                                        </p:attrNameLst>
                                      </p:cBhvr>
                                      <p:to>
                                        <p:strVal val="visible"/>
                                      </p:to>
                                    </p:set>
                                    <p:animEffect transition="in" filter="blinds(horizontal)">
                                      <p:cBhvr>
                                        <p:cTn id="11" dur="500"/>
                                        <p:tgtEl>
                                          <p:spTgt spid="2712582"/>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712584"/>
                                        </p:tgtEl>
                                        <p:attrNameLst>
                                          <p:attrName>style.visibility</p:attrName>
                                        </p:attrNameLst>
                                      </p:cBhvr>
                                      <p:to>
                                        <p:strVal val="visible"/>
                                      </p:to>
                                    </p:set>
                                    <p:animEffect transition="in" filter="blinds(horizontal)">
                                      <p:cBhvr>
                                        <p:cTn id="15" dur="500"/>
                                        <p:tgtEl>
                                          <p:spTgt spid="2712584"/>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712586"/>
                                        </p:tgtEl>
                                        <p:attrNameLst>
                                          <p:attrName>style.visibility</p:attrName>
                                        </p:attrNameLst>
                                      </p:cBhvr>
                                      <p:to>
                                        <p:strVal val="visible"/>
                                      </p:to>
                                    </p:set>
                                    <p:animEffect transition="in" filter="blinds(horizontal)">
                                      <p:cBhvr>
                                        <p:cTn id="19" dur="500"/>
                                        <p:tgtEl>
                                          <p:spTgt spid="27125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712587"/>
                                        </p:tgtEl>
                                        <p:attrNameLst>
                                          <p:attrName>style.visibility</p:attrName>
                                        </p:attrNameLst>
                                      </p:cBhvr>
                                      <p:to>
                                        <p:strVal val="visible"/>
                                      </p:to>
                                    </p:set>
                                    <p:animEffect transition="in" filter="blinds(horizontal)">
                                      <p:cBhvr>
                                        <p:cTn id="24" dur="500"/>
                                        <p:tgtEl>
                                          <p:spTgt spid="2712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2582" grpId="0" animBg="1" autoUpdateAnimBg="0"/>
      <p:bldP spid="2712586"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A2BD62A7-1285-450F-8989-A16B23C6FCF7}" type="slidenum">
              <a:rPr lang="en-US" smtClean="0"/>
              <a:pPr/>
              <a:t>91</a:t>
            </a:fld>
            <a:endParaRPr lang="en-US"/>
          </a:p>
        </p:txBody>
      </p:sp>
      <p:sp>
        <p:nvSpPr>
          <p:cNvPr id="3" name="AutoShape 2"/>
          <p:cNvSpPr>
            <a:spLocks/>
          </p:cNvSpPr>
          <p:nvPr/>
        </p:nvSpPr>
        <p:spPr bwMode="auto">
          <a:xfrm>
            <a:off x="170439" y="222920"/>
            <a:ext cx="80772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r>
              <a:rPr lang="en-US" sz="3600" dirty="0" smtClean="0">
                <a:solidFill>
                  <a:srgbClr val="99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Helvetica" charset="0"/>
              </a:rPr>
              <a:t>Morphing</a:t>
            </a:r>
            <a:endParaRPr lang="en-US" sz="3600" dirty="0">
              <a:solidFill>
                <a:srgbClr val="99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Helvetica" charset="0"/>
            </a:endParaRPr>
          </a:p>
        </p:txBody>
      </p:sp>
      <p:pic>
        <p:nvPicPr>
          <p:cNvPr id="8" name="Picture 7" descr="pho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84" y="908720"/>
            <a:ext cx="4487608" cy="2019424"/>
          </a:xfrm>
          <a:prstGeom prst="rect">
            <a:avLst/>
          </a:prstGeom>
        </p:spPr>
      </p:pic>
      <p:pic>
        <p:nvPicPr>
          <p:cNvPr id="10" name="Picture 9" descr="56732_59943_781008.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784" y="3561184"/>
            <a:ext cx="3109436" cy="2160240"/>
          </a:xfrm>
          <a:prstGeom prst="rect">
            <a:avLst/>
          </a:prstGeom>
        </p:spPr>
      </p:pic>
      <p:pic>
        <p:nvPicPr>
          <p:cNvPr id="11" name="Picture 10" descr="QQ20140625-1@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3536280"/>
            <a:ext cx="2913061" cy="3123282"/>
          </a:xfrm>
          <a:prstGeom prst="rect">
            <a:avLst/>
          </a:prstGeom>
        </p:spPr>
      </p:pic>
      <p:sp>
        <p:nvSpPr>
          <p:cNvPr id="15" name="TextBox 3"/>
          <p:cNvSpPr txBox="1">
            <a:spLocks noChangeArrowheads="1"/>
          </p:cNvSpPr>
          <p:nvPr/>
        </p:nvSpPr>
        <p:spPr bwMode="auto">
          <a:xfrm>
            <a:off x="6476949" y="1628800"/>
            <a:ext cx="2463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sz="2000" dirty="0" smtClean="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rPr>
              <a:t>苏亚雷斯</a:t>
            </a:r>
            <a:r>
              <a:rPr lang="en-US" altLang="zh-CN" sz="2000" dirty="0" smtClean="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rPr>
              <a:t>(Suarez)</a:t>
            </a:r>
            <a:endParaRPr lang="en-US" sz="2000" dirty="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endParaRPr>
          </a:p>
        </p:txBody>
      </p:sp>
      <p:sp>
        <p:nvSpPr>
          <p:cNvPr id="16" name="TextBox 3"/>
          <p:cNvSpPr txBox="1">
            <a:spLocks noChangeArrowheads="1"/>
          </p:cNvSpPr>
          <p:nvPr/>
        </p:nvSpPr>
        <p:spPr bwMode="auto">
          <a:xfrm>
            <a:off x="6588224" y="4613066"/>
            <a:ext cx="2167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sz="2000" dirty="0" smtClean="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rPr>
              <a:t>苏牙</a:t>
            </a:r>
            <a:r>
              <a:rPr lang="en-US" altLang="zh-CN" sz="2000" dirty="0" smtClean="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rPr>
              <a:t>(Su-tooth)</a:t>
            </a:r>
            <a:endParaRPr lang="en-US" sz="2000" dirty="0">
              <a:solidFill>
                <a:srgbClr val="000000"/>
              </a:solidFill>
              <a:latin typeface="Times New Roman" panose="02020603050405020304" pitchFamily="18" charset="0"/>
              <a:ea typeface="Microsoft YaHei" pitchFamily="34" charset="-122"/>
              <a:cs typeface="Times New Roman" panose="02020603050405020304" pitchFamily="18" charset="0"/>
              <a:sym typeface="Tahoma" pitchFamily="34" charset="0"/>
            </a:endParaRPr>
          </a:p>
        </p:txBody>
      </p:sp>
    </p:spTree>
    <p:extLst>
      <p:ext uri="{BB962C8B-B14F-4D97-AF65-F5344CB8AC3E}">
        <p14:creationId xmlns:p14="http://schemas.microsoft.com/office/powerpoint/2010/main" val="3032450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tLang="zh-CN" dirty="0" smtClean="0"/>
              <a:t>Outline</a:t>
            </a:r>
          </a:p>
        </p:txBody>
      </p:sp>
      <p:sp>
        <p:nvSpPr>
          <p:cNvPr id="82948" name="Rectangle 3"/>
          <p:cNvSpPr>
            <a:spLocks noGrp="1" noChangeArrowheads="1"/>
          </p:cNvSpPr>
          <p:nvPr>
            <p:ph type="body" idx="1"/>
          </p:nvPr>
        </p:nvSpPr>
        <p:spPr/>
        <p:txBody>
          <a:bodyPr/>
          <a:lstStyle/>
          <a:p>
            <a:r>
              <a:rPr lang="en-US" altLang="zh-CN" dirty="0" smtClean="0"/>
              <a:t>Course Overview</a:t>
            </a:r>
          </a:p>
          <a:p>
            <a:r>
              <a:rPr lang="en-US" altLang="zh-CN" dirty="0" smtClean="0"/>
              <a:t>Introduction to NLP</a:t>
            </a:r>
          </a:p>
          <a:p>
            <a:r>
              <a:rPr lang="en-US" altLang="zh-CN" dirty="0" smtClean="0"/>
              <a:t>Introduction to Watson</a:t>
            </a:r>
          </a:p>
          <a:p>
            <a:r>
              <a:rPr lang="en-US" altLang="zh-CN" dirty="0" smtClean="0"/>
              <a:t>Watson in NLP View</a:t>
            </a:r>
          </a:p>
          <a:p>
            <a:r>
              <a:rPr lang="en-US" altLang="zh-CN" dirty="0" smtClean="0"/>
              <a:t>Machine Learning for NLP</a:t>
            </a:r>
          </a:p>
          <a:p>
            <a:r>
              <a:rPr lang="en-US" altLang="zh-CN" dirty="0" smtClean="0"/>
              <a:t>Why NLP is Hard</a:t>
            </a:r>
          </a:p>
          <a:p>
            <a:pPr>
              <a:buFont typeface="Wingdings" pitchFamily="2" charset="2"/>
              <a:buChar char="Ø"/>
            </a:pPr>
            <a:r>
              <a:rPr lang="en-US" altLang="zh-CN" dirty="0" smtClean="0"/>
              <a:t>Some Demos</a:t>
            </a:r>
          </a:p>
        </p:txBody>
      </p:sp>
    </p:spTree>
    <p:extLst>
      <p:ext uri="{BB962C8B-B14F-4D97-AF65-F5344CB8AC3E}">
        <p14:creationId xmlns:p14="http://schemas.microsoft.com/office/powerpoint/2010/main" val="1506506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2D259B30-1234-4DEB-837B-3B554FE63DEF}" type="slidenum">
              <a:rPr lang="en-US"/>
              <a:pPr>
                <a:defRPr/>
              </a:pPr>
              <a:t>93</a:t>
            </a:fld>
            <a:endParaRPr lang="en-US"/>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8542338"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p:cNvSpPr>
          <p:nvPr/>
        </p:nvSpPr>
        <p:spPr bwMode="auto">
          <a:xfrm>
            <a:off x="962025" y="0"/>
            <a:ext cx="979328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609600" indent="-609600"/>
            <a:r>
              <a:rPr lang="en-US" altLang="zh-CN" sz="3000" dirty="0">
                <a:solidFill>
                  <a:schemeClr val="tx2"/>
                </a:solidFill>
                <a:latin typeface="Garamond" pitchFamily="18" charset="0"/>
                <a:ea typeface="宋体" pitchFamily="2" charset="-122"/>
              </a:rPr>
              <a:t>Demo 1: </a:t>
            </a:r>
            <a:r>
              <a:rPr lang="en-US" altLang="zh-CN" sz="3000" dirty="0" smtClean="0">
                <a:solidFill>
                  <a:schemeClr val="tx2"/>
                </a:solidFill>
                <a:latin typeface="Garamond" pitchFamily="18" charset="0"/>
                <a:ea typeface="宋体" pitchFamily="2" charset="-122"/>
              </a:rPr>
              <a:t>Knowledge </a:t>
            </a:r>
            <a:r>
              <a:rPr lang="en-US" altLang="zh-CN" sz="3000" dirty="0" smtClean="0">
                <a:solidFill>
                  <a:schemeClr val="tx2"/>
                </a:solidFill>
                <a:latin typeface="Garamond" pitchFamily="18" charset="0"/>
                <a:ea typeface="宋体" pitchFamily="2" charset="-122"/>
              </a:rPr>
              <a:t>Networks Construction</a:t>
            </a:r>
            <a:endParaRPr lang="en-US" altLang="zh-CN" sz="3000" dirty="0">
              <a:solidFill>
                <a:schemeClr val="tx2"/>
              </a:solidFill>
              <a:latin typeface="Garamond" pitchFamily="18" charset="0"/>
              <a:ea typeface="宋体" pitchFamily="2" charset="-122"/>
            </a:endParaRPr>
          </a:p>
        </p:txBody>
      </p:sp>
      <p:sp>
        <p:nvSpPr>
          <p:cNvPr id="350214" name="Rectangle 6"/>
          <p:cNvSpPr>
            <a:spLocks noChangeArrowheads="1"/>
          </p:cNvSpPr>
          <p:nvPr/>
        </p:nvSpPr>
        <p:spPr bwMode="auto">
          <a:xfrm>
            <a:off x="304800" y="5513388"/>
            <a:ext cx="8064500" cy="3667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buFontTx/>
              <a:buChar char="•"/>
              <a:defRPr/>
            </a:pPr>
            <a:r>
              <a:rPr lang="en-US">
                <a:ea typeface="宋体" pitchFamily="2" charset="-122"/>
              </a:rPr>
              <a:t> </a:t>
            </a:r>
            <a:endParaRPr lang="en-US" sz="1600">
              <a:ea typeface="宋体" pitchFamily="2" charset="-122"/>
            </a:endParaRPr>
          </a:p>
        </p:txBody>
      </p:sp>
      <p:sp>
        <p:nvSpPr>
          <p:cNvPr id="54278" name="Rectangle 4"/>
          <p:cNvSpPr>
            <a:spLocks noChangeArrowheads="1"/>
          </p:cNvSpPr>
          <p:nvPr/>
        </p:nvSpPr>
        <p:spPr bwMode="auto">
          <a:xfrm>
            <a:off x="838200" y="6038850"/>
            <a:ext cx="6048375" cy="3238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eaLnBrk="0" hangingPunct="0">
              <a:lnSpc>
                <a:spcPct val="80000"/>
              </a:lnSpc>
              <a:spcBef>
                <a:spcPct val="20000"/>
              </a:spcBef>
              <a:buClr>
                <a:schemeClr val="accent1"/>
              </a:buClr>
              <a:buSzPct val="65000"/>
              <a:buFont typeface="Wingdings" pitchFamily="2" charset="2"/>
              <a:buNone/>
            </a:pPr>
            <a:r>
              <a:rPr lang="en-US" sz="1900">
                <a:solidFill>
                  <a:schemeClr val="tx2"/>
                </a:solidFill>
                <a:ea typeface="宋体" pitchFamily="2" charset="-122"/>
              </a:rPr>
              <a:t>(Huang et al., 2012)</a:t>
            </a:r>
          </a:p>
        </p:txBody>
      </p:sp>
    </p:spTree>
    <p:extLst>
      <p:ext uri="{BB962C8B-B14F-4D97-AF65-F5344CB8AC3E}">
        <p14:creationId xmlns:p14="http://schemas.microsoft.com/office/powerpoint/2010/main" val="14923121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fld id="{D1E1BFA3-4BF2-452E-87CF-26D22754D3E8}" type="slidenum">
              <a:rPr lang="en-US"/>
              <a:pPr>
                <a:defRPr/>
              </a:pPr>
              <a:t>94</a:t>
            </a:fld>
            <a:endParaRPr lang="en-US"/>
          </a:p>
        </p:txBody>
      </p:sp>
      <p:sp>
        <p:nvSpPr>
          <p:cNvPr id="55299"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860D1481-B76A-4E28-90B2-274593031528}" type="slidenum">
              <a:rPr lang="en-US" sz="1200">
                <a:latin typeface="Garamond" pitchFamily="18" charset="0"/>
                <a:ea typeface="MS PGothic" pitchFamily="34" charset="-128"/>
              </a:rPr>
              <a:pPr algn="r" eaLnBrk="1" hangingPunct="1"/>
              <a:t>94</a:t>
            </a:fld>
            <a:endParaRPr lang="en-US" sz="1200">
              <a:latin typeface="Garamond" pitchFamily="18" charset="0"/>
              <a:ea typeface="MS PGothic" pitchFamily="34" charset="-128"/>
            </a:endParaRPr>
          </a:p>
        </p:txBody>
      </p:sp>
      <p:sp>
        <p:nvSpPr>
          <p:cNvPr id="55300"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67EFCA3-0F89-4DAC-A703-AA0470CA6B42}" type="slidenum">
              <a:rPr lang="en-US" sz="1200">
                <a:latin typeface="Garamond" pitchFamily="18" charset="0"/>
                <a:ea typeface="MS PGothic" pitchFamily="34" charset="-128"/>
              </a:rPr>
              <a:pPr algn="r" eaLnBrk="1" hangingPunct="1"/>
              <a:t>94</a:t>
            </a:fld>
            <a:endParaRPr lang="en-US" sz="1200">
              <a:latin typeface="Garamond" pitchFamily="18" charset="0"/>
              <a:ea typeface="MS PGothic" pitchFamily="34" charset="-128"/>
            </a:endParaRPr>
          </a:p>
        </p:txBody>
      </p:sp>
      <p:pic>
        <p:nvPicPr>
          <p:cNvPr id="553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4"/>
          <p:cNvSpPr>
            <a:spLocks noChangeArrowheads="1"/>
          </p:cNvSpPr>
          <p:nvPr/>
        </p:nvSpPr>
        <p:spPr bwMode="auto">
          <a:xfrm>
            <a:off x="250825" y="0"/>
            <a:ext cx="8077200" cy="620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r>
              <a:rPr lang="en-US" altLang="zh-CN" sz="3000">
                <a:solidFill>
                  <a:schemeClr val="tx2"/>
                </a:solidFill>
                <a:latin typeface="Garamond" pitchFamily="18" charset="0"/>
                <a:ea typeface="宋体" pitchFamily="2" charset="-122"/>
              </a:rPr>
              <a:t>Demo 2: Temporal Event Tracking</a:t>
            </a:r>
          </a:p>
        </p:txBody>
      </p:sp>
      <p:sp>
        <p:nvSpPr>
          <p:cNvPr id="55304" name="Rectangle 5"/>
          <p:cNvSpPr>
            <a:spLocks noChangeArrowheads="1"/>
          </p:cNvSpPr>
          <p:nvPr/>
        </p:nvSpPr>
        <p:spPr bwMode="auto">
          <a:xfrm>
            <a:off x="3059113" y="2420938"/>
            <a:ext cx="20859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eaLnBrk="0" hangingPunct="0">
              <a:lnSpc>
                <a:spcPct val="80000"/>
              </a:lnSpc>
              <a:spcBef>
                <a:spcPct val="20000"/>
              </a:spcBef>
              <a:buClr>
                <a:schemeClr val="accent1"/>
              </a:buClr>
              <a:buSzPct val="65000"/>
              <a:buFont typeface="Wingdings" pitchFamily="2" charset="2"/>
              <a:buNone/>
            </a:pPr>
            <a:r>
              <a:rPr lang="en-US" altLang="zh-CN" sz="1700">
                <a:solidFill>
                  <a:schemeClr val="tx2"/>
                </a:solidFill>
                <a:ea typeface="宋体" pitchFamily="2" charset="-122"/>
              </a:rPr>
              <a:t>(Chen and Ji, 2009)</a:t>
            </a:r>
          </a:p>
        </p:txBody>
      </p:sp>
    </p:spTree>
    <p:extLst>
      <p:ext uri="{BB962C8B-B14F-4D97-AF65-F5344CB8AC3E}">
        <p14:creationId xmlns:p14="http://schemas.microsoft.com/office/powerpoint/2010/main" val="34889544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F7D09E2B-A010-4D64-B952-30A4DD73AECD}" type="slidenum">
              <a:rPr lang="en-US"/>
              <a:pPr>
                <a:defRPr/>
              </a:pPr>
              <a:t>95</a:t>
            </a:fld>
            <a:endParaRPr lang="en-US"/>
          </a:p>
        </p:txBody>
      </p:sp>
      <p:sp>
        <p:nvSpPr>
          <p:cNvPr id="56323" name="Rectangle 4"/>
          <p:cNvSpPr>
            <a:spLocks noChangeArrowheads="1"/>
          </p:cNvSpPr>
          <p:nvPr/>
        </p:nvSpPr>
        <p:spPr bwMode="auto">
          <a:xfrm>
            <a:off x="1066800" y="304800"/>
            <a:ext cx="8077200" cy="620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r>
              <a:rPr lang="en-US" altLang="zh-CN" sz="3000">
                <a:solidFill>
                  <a:schemeClr val="tx2"/>
                </a:solidFill>
                <a:latin typeface="Garamond" pitchFamily="18" charset="0"/>
                <a:ea typeface="宋体" pitchFamily="2" charset="-122"/>
              </a:rPr>
              <a:t>Demo 3: News Gathering from Tweets</a:t>
            </a:r>
          </a:p>
        </p:txBody>
      </p:sp>
      <p:sp>
        <p:nvSpPr>
          <p:cNvPr id="56324" name="Rectangle 3"/>
          <p:cNvSpPr>
            <a:spLocks noChangeArrowheads="1"/>
          </p:cNvSpPr>
          <p:nvPr/>
        </p:nvSpPr>
        <p:spPr bwMode="auto">
          <a:xfrm>
            <a:off x="381000" y="5867400"/>
            <a:ext cx="800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dirty="0">
                <a:hlinkClick r:id="rId3"/>
              </a:rPr>
              <a:t>http://tt.zubiaga.org/ui/enhanced-2.0/?date=2012/02/25</a:t>
            </a:r>
            <a:r>
              <a:rPr lang="en-US" dirty="0"/>
              <a:t> </a:t>
            </a:r>
          </a:p>
        </p:txBody>
      </p:sp>
      <p:pic>
        <p:nvPicPr>
          <p:cNvPr id="563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6325"/>
            <a:ext cx="9144000"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5"/>
          <p:cNvSpPr>
            <a:spLocks noChangeArrowheads="1"/>
          </p:cNvSpPr>
          <p:nvPr/>
        </p:nvSpPr>
        <p:spPr bwMode="auto">
          <a:xfrm>
            <a:off x="1524000" y="6400800"/>
            <a:ext cx="3962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accent2"/>
                </a:solidFill>
              </a:rPr>
              <a:t>(Zubiaga, Ji and Knight, 2013)</a:t>
            </a:r>
          </a:p>
        </p:txBody>
      </p:sp>
    </p:spTree>
    <p:extLst>
      <p:ext uri="{BB962C8B-B14F-4D97-AF65-F5344CB8AC3E}">
        <p14:creationId xmlns:p14="http://schemas.microsoft.com/office/powerpoint/2010/main" val="885621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dirty="0" smtClean="0"/>
              <a:t>Homework</a:t>
            </a:r>
          </a:p>
        </p:txBody>
      </p:sp>
      <p:sp>
        <p:nvSpPr>
          <p:cNvPr id="97283" name="Content Placeholder 2"/>
          <p:cNvSpPr>
            <a:spLocks noGrp="1"/>
          </p:cNvSpPr>
          <p:nvPr>
            <p:ph idx="1"/>
          </p:nvPr>
        </p:nvSpPr>
        <p:spPr>
          <a:xfrm>
            <a:off x="539750" y="1773238"/>
            <a:ext cx="8229600" cy="4525962"/>
          </a:xfrm>
        </p:spPr>
        <p:txBody>
          <a:bodyPr/>
          <a:lstStyle/>
          <a:p>
            <a:r>
              <a:rPr lang="en-US" dirty="0" smtClean="0"/>
              <a:t>Reading Materials</a:t>
            </a:r>
          </a:p>
          <a:p>
            <a:r>
              <a:rPr lang="en-US" dirty="0" smtClean="0"/>
              <a:t>By </a:t>
            </a:r>
            <a:r>
              <a:rPr lang="en-US" dirty="0" smtClean="0"/>
              <a:t>Friday </a:t>
            </a:r>
            <a:r>
              <a:rPr lang="en-US" dirty="0" smtClean="0"/>
              <a:t>9/5, Send </a:t>
            </a:r>
            <a:r>
              <a:rPr lang="en-US" dirty="0" err="1" smtClean="0"/>
              <a:t>Heng</a:t>
            </a:r>
            <a:r>
              <a:rPr lang="en-US" dirty="0" smtClean="0"/>
              <a:t> and Qi </a:t>
            </a:r>
            <a:r>
              <a:rPr lang="en-US" dirty="0" smtClean="0"/>
              <a:t>an email:</a:t>
            </a:r>
          </a:p>
          <a:p>
            <a:pPr lvl="1"/>
            <a:r>
              <a:rPr lang="en-US" sz="2400" i="1" dirty="0" smtClean="0"/>
              <a:t>Your email address to be added to mailing </a:t>
            </a:r>
            <a:r>
              <a:rPr lang="en-US" sz="2400" i="1" dirty="0" smtClean="0"/>
              <a:t>list (if you are not in yet)</a:t>
            </a:r>
            <a:endParaRPr lang="en-US" sz="2400" i="1" dirty="0" smtClean="0"/>
          </a:p>
          <a:p>
            <a:pPr lvl="1"/>
            <a:r>
              <a:rPr lang="en-US" sz="2400" i="1" dirty="0" smtClean="0"/>
              <a:t>Your September time constraints for a make-up class</a:t>
            </a:r>
          </a:p>
          <a:p>
            <a:pPr lvl="1"/>
            <a:r>
              <a:rPr lang="en-US" sz="2400" i="1" dirty="0" smtClean="0"/>
              <a:t>Your </a:t>
            </a:r>
            <a:r>
              <a:rPr lang="en-US" sz="2400" i="1" dirty="0" smtClean="0"/>
              <a:t>brief background</a:t>
            </a:r>
          </a:p>
          <a:p>
            <a:pPr lvl="2"/>
            <a:r>
              <a:rPr lang="en-US" sz="2100" i="1" dirty="0" smtClean="0"/>
              <a:t>Which year in which program</a:t>
            </a:r>
          </a:p>
          <a:p>
            <a:pPr lvl="2"/>
            <a:r>
              <a:rPr lang="en-US" sz="2100" i="1" dirty="0" smtClean="0"/>
              <a:t>NLP, machine learning, math, linguistics  etc. related courses that you have taken</a:t>
            </a:r>
          </a:p>
          <a:p>
            <a:pPr lvl="2"/>
            <a:r>
              <a:rPr lang="en-US" sz="2100" i="1" dirty="0" smtClean="0"/>
              <a:t>Research topics</a:t>
            </a:r>
          </a:p>
          <a:p>
            <a:pPr lvl="2"/>
            <a:r>
              <a:rPr lang="en-US" sz="2100" i="1" dirty="0" smtClean="0"/>
              <a:t>Comments/suggestions</a:t>
            </a:r>
          </a:p>
        </p:txBody>
      </p:sp>
    </p:spTree>
    <p:extLst>
      <p:ext uri="{BB962C8B-B14F-4D97-AF65-F5344CB8AC3E}">
        <p14:creationId xmlns:p14="http://schemas.microsoft.com/office/powerpoint/2010/main" val="18811455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772</TotalTime>
  <Words>5885</Words>
  <Application>Microsoft Office PowerPoint</Application>
  <PresentationFormat>On-screen Show (4:3)</PresentationFormat>
  <Paragraphs>1063</Paragraphs>
  <Slides>96</Slides>
  <Notes>58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99" baseType="lpstr">
      <vt:lpstr>Clarity</vt:lpstr>
      <vt:lpstr>Photo Editor Photo</vt:lpstr>
      <vt:lpstr>Drawing</vt:lpstr>
      <vt:lpstr>Introduction to NLP</vt:lpstr>
      <vt:lpstr>Outline</vt:lpstr>
      <vt:lpstr>Homepages</vt:lpstr>
      <vt:lpstr>Course Basics</vt:lpstr>
      <vt:lpstr>Goal and Topics of This Course</vt:lpstr>
      <vt:lpstr>Course Organization</vt:lpstr>
      <vt:lpstr>Recommended Textbooks</vt:lpstr>
      <vt:lpstr>Assignments</vt:lpstr>
      <vt:lpstr>General Requirement</vt:lpstr>
      <vt:lpstr>Grading</vt:lpstr>
      <vt:lpstr>Class Policy</vt:lpstr>
      <vt:lpstr>Outline</vt:lpstr>
      <vt:lpstr>The Dream</vt:lpstr>
      <vt:lpstr>The mystery</vt:lpstr>
      <vt:lpstr>The mystery (continued)</vt:lpstr>
      <vt:lpstr>What is NLP?</vt:lpstr>
      <vt:lpstr>What is NLP</vt:lpstr>
      <vt:lpstr>Why Should You Care?</vt:lpstr>
      <vt:lpstr>Any Light at The End of The Tunnel?</vt:lpstr>
      <vt:lpstr>Commercial World</vt:lpstr>
      <vt:lpstr>The Steps in NLP</vt:lpstr>
      <vt:lpstr>Major Topics</vt:lpstr>
      <vt:lpstr>Simple Applications</vt:lpstr>
      <vt:lpstr>Bigger Applications</vt:lpstr>
      <vt:lpstr>Other Popular NLP tasks: Machine Translation</vt:lpstr>
      <vt:lpstr>Google Translate</vt:lpstr>
      <vt:lpstr>Google Translate</vt:lpstr>
      <vt:lpstr>Other Popular NLP tasks: Weblog and Tweet Analytics</vt:lpstr>
      <vt:lpstr>PowerPoint Presentation</vt:lpstr>
      <vt:lpstr>Heterogeneous Big Data</vt:lpstr>
      <vt:lpstr>From Big Data to Information: Go Beyond Google</vt:lpstr>
      <vt:lpstr>From Information to Knowledge</vt:lpstr>
      <vt:lpstr>Example: Depressed working mom seeking help…</vt:lpstr>
      <vt:lpstr>What she hopes to get is something like…</vt:lpstr>
      <vt:lpstr>Outline</vt:lpstr>
      <vt:lpstr>What is Watson?</vt:lpstr>
      <vt:lpstr>How Does Watson Fit in?</vt:lpstr>
      <vt:lpstr>Chess and Go</vt:lpstr>
      <vt:lpstr>Jeopardy Requires a Broad Knowledge Base</vt:lpstr>
      <vt:lpstr>The Questions: Solution Methods</vt:lpstr>
      <vt:lpstr>Precision vs. Percentage Attempted</vt:lpstr>
      <vt:lpstr>Champion Human Performance</vt:lpstr>
      <vt:lpstr>Overarching Principles</vt:lpstr>
      <vt:lpstr>Outline</vt:lpstr>
      <vt:lpstr>An NLP view of Watson</vt:lpstr>
      <vt:lpstr>Key NLP Components</vt:lpstr>
      <vt:lpstr>What We have as Input</vt:lpstr>
      <vt:lpstr>Question Analysis</vt:lpstr>
      <vt:lpstr>PowerPoint Presentation</vt:lpstr>
      <vt:lpstr>PowerPoint Presentation</vt:lpstr>
      <vt:lpstr>Core Arguments</vt:lpstr>
      <vt:lpstr>Dependency Parsing</vt:lpstr>
      <vt:lpstr>Dependency Relations</vt:lpstr>
      <vt:lpstr>Name Tagging</vt:lpstr>
      <vt:lpstr>Coreference</vt:lpstr>
      <vt:lpstr>PowerPoint Presentation</vt:lpstr>
      <vt:lpstr>PowerPoint Presentation</vt:lpstr>
      <vt:lpstr>PowerPoint Presentation</vt:lpstr>
      <vt:lpstr>Putting Together: Candidate Answer Extraction</vt:lpstr>
      <vt:lpstr>Ranking Answers/Confidence Estimation</vt:lpstr>
      <vt:lpstr>Ranking Answers</vt:lpstr>
      <vt:lpstr>Ranking Answers</vt:lpstr>
      <vt:lpstr>NLP+Knowledge Base</vt:lpstr>
      <vt:lpstr>Knowledge Base Linking (Wikification)</vt:lpstr>
      <vt:lpstr>Knowledge Base Population (Slot Filling)</vt:lpstr>
      <vt:lpstr>KB Slots</vt:lpstr>
      <vt:lpstr>Text to Speech Synthesis</vt:lpstr>
      <vt:lpstr>PowerPoint Presentation</vt:lpstr>
      <vt:lpstr>Question Answering</vt:lpstr>
      <vt:lpstr>Outline</vt:lpstr>
      <vt:lpstr>Models and Algorithms</vt:lpstr>
      <vt:lpstr>Some Early NLP History</vt:lpstr>
      <vt:lpstr>Two Generations of NLP</vt:lpstr>
      <vt:lpstr>Corpora</vt:lpstr>
      <vt:lpstr>Resources: Existing Corpora</vt:lpstr>
      <vt:lpstr>Paradigms</vt:lpstr>
      <vt:lpstr>Information Units of Interest - Examples</vt:lpstr>
      <vt:lpstr>Data and Representations</vt:lpstr>
      <vt:lpstr>Learning Methods for NLP</vt:lpstr>
      <vt:lpstr>Avoiding/Reducing Manual Labeling</vt:lpstr>
      <vt:lpstr>Outline</vt:lpstr>
      <vt:lpstr>Why NLP is Difficult: Ambiguity</vt:lpstr>
      <vt:lpstr>How can a machine understand these differences?</vt:lpstr>
      <vt:lpstr>Ambiguity</vt:lpstr>
      <vt:lpstr>Need Cross-source Linking to Reduce Uncertainty</vt:lpstr>
      <vt:lpstr>PowerPoint Presentation</vt:lpstr>
      <vt:lpstr>Even More Uncertainty: “Morphing” in Vision</vt:lpstr>
      <vt:lpstr>Steganography, Codes, Ciphers and Jargons </vt:lpstr>
      <vt:lpstr>PowerPoint Presentation</vt:lpstr>
      <vt:lpstr>PowerPoint Presentation</vt:lpstr>
      <vt:lpstr>PowerPoint Presentation</vt:lpstr>
      <vt:lpstr>Outline</vt:lpstr>
      <vt:lpstr>PowerPoint Presentation</vt:lpstr>
      <vt:lpstr>PowerPoint Presentation</vt:lpstr>
      <vt:lpstr>PowerPoint Presentation</vt:lpstr>
      <vt:lpstr>Homework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Heng Ji</dc:creator>
  <cp:lastModifiedBy>Heng Ji</cp:lastModifiedBy>
  <cp:revision>61</cp:revision>
  <dcterms:created xsi:type="dcterms:W3CDTF">2014-01-22T06:07:55Z</dcterms:created>
  <dcterms:modified xsi:type="dcterms:W3CDTF">2014-09-03T03:10:47Z</dcterms:modified>
</cp:coreProperties>
</file>